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5"/>
  </p:notesMasterIdLst>
  <p:sldIdLst>
    <p:sldId id="321" r:id="rId6"/>
    <p:sldId id="322" r:id="rId7"/>
    <p:sldId id="256" r:id="rId8"/>
    <p:sldId id="259" r:id="rId9"/>
    <p:sldId id="292" r:id="rId10"/>
    <p:sldId id="293" r:id="rId11"/>
    <p:sldId id="291" r:id="rId12"/>
    <p:sldId id="279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5" r:id="rId21"/>
    <p:sldId id="260" r:id="rId22"/>
    <p:sldId id="315" r:id="rId23"/>
    <p:sldId id="261" r:id="rId24"/>
    <p:sldId id="302" r:id="rId25"/>
    <p:sldId id="266" r:id="rId26"/>
    <p:sldId id="267" r:id="rId27"/>
    <p:sldId id="268" r:id="rId28"/>
    <p:sldId id="269" r:id="rId29"/>
    <p:sldId id="270" r:id="rId30"/>
    <p:sldId id="271" r:id="rId31"/>
    <p:sldId id="297" r:id="rId32"/>
    <p:sldId id="272" r:id="rId33"/>
    <p:sldId id="273" r:id="rId34"/>
    <p:sldId id="274" r:id="rId35"/>
    <p:sldId id="275" r:id="rId36"/>
    <p:sldId id="276" r:id="rId37"/>
    <p:sldId id="299" r:id="rId38"/>
    <p:sldId id="319" r:id="rId39"/>
    <p:sldId id="306" r:id="rId40"/>
    <p:sldId id="307" r:id="rId41"/>
    <p:sldId id="303" r:id="rId42"/>
    <p:sldId id="305" r:id="rId43"/>
    <p:sldId id="304" r:id="rId44"/>
    <p:sldId id="316" r:id="rId45"/>
    <p:sldId id="317" r:id="rId46"/>
    <p:sldId id="312" r:id="rId47"/>
    <p:sldId id="314" r:id="rId48"/>
    <p:sldId id="313" r:id="rId49"/>
    <p:sldId id="296" r:id="rId50"/>
    <p:sldId id="318" r:id="rId51"/>
    <p:sldId id="310" r:id="rId52"/>
    <p:sldId id="308" r:id="rId53"/>
    <p:sldId id="30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613" autoAdjust="0"/>
    <p:restoredTop sz="94660"/>
  </p:normalViewPr>
  <p:slideViewPr>
    <p:cSldViewPr>
      <p:cViewPr varScale="1">
        <p:scale>
          <a:sx n="66" d="100"/>
          <a:sy n="66" d="100"/>
        </p:scale>
        <p:origin x="-159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0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tuk%20Ir%20Ahmad%20Fauzi\AppData\Local\Temp\XPgrpwise\Gen%20Mix%20P%20Msia%20&amp;%20Sabah_2013_2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aya\AppData\Local\Temp\XPgrpwise\Fuel%20Price%20(Full)%20-%20Dec%202013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arlinda\KPE\ppp_Tariff_comparison_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arlinda\KPE\ppp_Tariff_comparison_1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MY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MY"/>
              <a:t>Peninsula Malaysia Generation Mix 2013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3.9183426375108688E-2"/>
                  <c:y val="-8.0597875151711476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1.9954508861973138E-2"/>
                  <c:y val="9.0318049848406023E-2"/>
                </c:manualLayout>
              </c:layout>
              <c:tx>
                <c:rich>
                  <a:bodyPr/>
                  <a:lstStyle/>
                  <a:p>
                    <a:r>
                      <a:rPr lang="en-MY" smtClean="0"/>
                      <a:t> Gas (TNB</a:t>
                    </a:r>
                    <a:r>
                      <a:rPr lang="en-MY" baseline="0" smtClean="0"/>
                      <a:t> and IPPs)</a:t>
                    </a:r>
                    <a:r>
                      <a:rPr lang="en-MY"/>
                      <a:t>
49.36%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MFO &amp; </a:t>
                    </a:r>
                    <a:r>
                      <a:rPr lang="en-US" smtClean="0"/>
                      <a:t>Distillate</a:t>
                    </a:r>
                    <a:r>
                      <a:rPr lang="en-US"/>
                      <a:t>
2.52%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3.3618553098819352E-3"/>
                  <c:y val="-1.5222618812739544E-2"/>
                </c:manualLayout>
              </c:layout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Gas</a:t>
                    </a:r>
                    <a:r>
                      <a:rPr lang="en-US" baseline="0" smtClean="0"/>
                      <a:t> (Co-gen)</a:t>
                    </a:r>
                    <a:r>
                      <a:rPr lang="en-US"/>
                      <a:t>
0.58%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0.12487018844006728"/>
                  <c:y val="1.294184468399312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Import</a:t>
                    </a:r>
                    <a:r>
                      <a:rPr lang="en-US"/>
                      <a:t>
0.18%</a:t>
                    </a:r>
                  </a:p>
                </c:rich>
              </c:tx>
              <c:showCatName val="1"/>
              <c:showPercent val="1"/>
            </c:dLbl>
            <c:numFmt formatCode="0.00%" sourceLinked="0"/>
            <c:showCatName val="1"/>
            <c:showPercent val="1"/>
            <c:showLeaderLines val="1"/>
          </c:dLbls>
          <c:cat>
            <c:strRef>
              <c:f>'Gen Mix Semenanjung_2013'!$B$4:$B$9</c:f>
              <c:strCache>
                <c:ptCount val="6"/>
                <c:pt idx="0">
                  <c:v>Coal</c:v>
                </c:pt>
                <c:pt idx="1">
                  <c:v>Gas</c:v>
                </c:pt>
                <c:pt idx="2">
                  <c:v>MFO &amp; DF</c:v>
                </c:pt>
                <c:pt idx="3">
                  <c:v>Hydro</c:v>
                </c:pt>
                <c:pt idx="4">
                  <c:v>Co-gen</c:v>
                </c:pt>
                <c:pt idx="5">
                  <c:v>Interconnection</c:v>
                </c:pt>
              </c:strCache>
            </c:strRef>
          </c:cat>
          <c:val>
            <c:numRef>
              <c:f>'Gen Mix Semenanjung_2013'!$C$4:$C$9</c:f>
              <c:numCache>
                <c:formatCode>0.00%</c:formatCode>
                <c:ptCount val="6"/>
                <c:pt idx="0">
                  <c:v>0.42560000000000031</c:v>
                </c:pt>
                <c:pt idx="1">
                  <c:v>0.49360000000000032</c:v>
                </c:pt>
                <c:pt idx="2">
                  <c:v>2.5200000000000052E-2</c:v>
                </c:pt>
                <c:pt idx="3">
                  <c:v>4.800000000000005E-2</c:v>
                </c:pt>
                <c:pt idx="4">
                  <c:v>5.8000000000000065E-3</c:v>
                </c:pt>
                <c:pt idx="5">
                  <c:v>1.8000000000000069E-3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6025784596433287"/>
          <c:y val="0.87379679966751611"/>
          <c:w val="0.73571959929860764"/>
          <c:h val="0.12620320033248594"/>
        </c:manualLayout>
      </c:layout>
    </c:legend>
    <c:plotVisOnly val="1"/>
    <c:dispBlanksAs val="zero"/>
  </c:chart>
  <c:txPr>
    <a:bodyPr/>
    <a:lstStyle/>
    <a:p>
      <a:pPr>
        <a:defRPr sz="20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MY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8428234541748739E-2"/>
          <c:y val="0.11887305681987008"/>
          <c:w val="0.86462448539110626"/>
          <c:h val="0.70452267846684469"/>
        </c:manualLayout>
      </c:layout>
      <c:lineChart>
        <c:grouping val="standard"/>
        <c:ser>
          <c:idx val="4"/>
          <c:order val="0"/>
          <c:tx>
            <c:strRef>
              <c:f>'Data Pg 3&amp;4'!$M$4:$M$6</c:f>
              <c:strCache>
                <c:ptCount val="1"/>
                <c:pt idx="0">
                  <c:v>LNG CIF Japan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layout>
                <c:manualLayout>
                  <c:x val="8.0344591443836225E-2"/>
                  <c:y val="-1.07497197498684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LNG CIF Japan</a:t>
                    </a:r>
                  </a:p>
                </c:rich>
              </c:tx>
              <c:dLblPos val="r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delete val="1"/>
            </c:dLbl>
            <c:dLbl>
              <c:idx val="37"/>
              <c:delete val="1"/>
            </c:dLbl>
            <c:dLbl>
              <c:idx val="38"/>
              <c:delete val="1"/>
            </c:dLbl>
            <c:dLbl>
              <c:idx val="39"/>
              <c:delete val="1"/>
            </c:dLbl>
            <c:dLbl>
              <c:idx val="40"/>
              <c:delete val="1"/>
            </c:dLbl>
            <c:dLbl>
              <c:idx val="41"/>
              <c:delete val="1"/>
            </c:dLbl>
            <c:dLbl>
              <c:idx val="42"/>
              <c:delete val="1"/>
            </c:dLbl>
            <c:dLbl>
              <c:idx val="43"/>
              <c:delete val="1"/>
            </c:dLbl>
            <c:dLbl>
              <c:idx val="44"/>
              <c:delete val="1"/>
            </c:dLbl>
            <c:dLbl>
              <c:idx val="45"/>
              <c:delete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SerName val="1"/>
          </c:dLbls>
          <c:cat>
            <c:strRef>
              <c:f>'Data Pg 3&amp;4'!$A$8:$A$55</c:f>
              <c:strCache>
                <c:ptCount val="4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Jan 11</c:v>
                </c:pt>
                <c:pt idx="12">
                  <c:v>Feb 11</c:v>
                </c:pt>
                <c:pt idx="13">
                  <c:v>Mar11</c:v>
                </c:pt>
                <c:pt idx="14">
                  <c:v>Apr 11</c:v>
                </c:pt>
                <c:pt idx="15">
                  <c:v>May 11</c:v>
                </c:pt>
                <c:pt idx="16">
                  <c:v>June 11</c:v>
                </c:pt>
                <c:pt idx="17">
                  <c:v>July 11</c:v>
                </c:pt>
                <c:pt idx="18">
                  <c:v>Aug 11</c:v>
                </c:pt>
                <c:pt idx="19">
                  <c:v>Sep 11</c:v>
                </c:pt>
                <c:pt idx="20">
                  <c:v>Oct 11</c:v>
                </c:pt>
                <c:pt idx="21">
                  <c:v>Nov 11</c:v>
                </c:pt>
                <c:pt idx="22">
                  <c:v>Dec 11</c:v>
                </c:pt>
                <c:pt idx="23">
                  <c:v>Jan 12</c:v>
                </c:pt>
                <c:pt idx="24">
                  <c:v>Feb 12</c:v>
                </c:pt>
                <c:pt idx="25">
                  <c:v>Mar 12</c:v>
                </c:pt>
                <c:pt idx="26">
                  <c:v>Apr 12</c:v>
                </c:pt>
                <c:pt idx="27">
                  <c:v>May 12</c:v>
                </c:pt>
                <c:pt idx="28">
                  <c:v>June 12</c:v>
                </c:pt>
                <c:pt idx="29">
                  <c:v>July 12</c:v>
                </c:pt>
                <c:pt idx="30">
                  <c:v>Aug 12</c:v>
                </c:pt>
                <c:pt idx="31">
                  <c:v>Sep 12</c:v>
                </c:pt>
                <c:pt idx="32">
                  <c:v>Oct 12</c:v>
                </c:pt>
                <c:pt idx="33">
                  <c:v>Nov 12</c:v>
                </c:pt>
                <c:pt idx="34">
                  <c:v>Dec 12</c:v>
                </c:pt>
                <c:pt idx="35">
                  <c:v>Jan 13</c:v>
                </c:pt>
                <c:pt idx="36">
                  <c:v>Feb 13</c:v>
                </c:pt>
                <c:pt idx="37">
                  <c:v>Mac 13</c:v>
                </c:pt>
                <c:pt idx="38">
                  <c:v>Apr 13</c:v>
                </c:pt>
                <c:pt idx="39">
                  <c:v>May 13</c:v>
                </c:pt>
                <c:pt idx="40">
                  <c:v>June 13</c:v>
                </c:pt>
                <c:pt idx="41">
                  <c:v>July 13</c:v>
                </c:pt>
                <c:pt idx="42">
                  <c:v>Aug 13</c:v>
                </c:pt>
                <c:pt idx="43">
                  <c:v>Sep 13</c:v>
                </c:pt>
                <c:pt idx="44">
                  <c:v>Oct 13</c:v>
                </c:pt>
                <c:pt idx="45">
                  <c:v>Nov 13</c:v>
                </c:pt>
                <c:pt idx="46">
                  <c:v>Dec 13</c:v>
                </c:pt>
                <c:pt idx="47">
                  <c:v>Jan 14</c:v>
                </c:pt>
              </c:strCache>
            </c:strRef>
          </c:cat>
          <c:val>
            <c:numRef>
              <c:f>'Data Pg 3&amp;4'!$M$8:$M$53</c:f>
              <c:numCache>
                <c:formatCode>_(* #,##0.00_);_(* \(#,##0.00\);_(* \-??_);_(@_)</c:formatCode>
                <c:ptCount val="46"/>
                <c:pt idx="0">
                  <c:v>16.753409647980146</c:v>
                </c:pt>
                <c:pt idx="1">
                  <c:v>17.475389151295289</c:v>
                </c:pt>
                <c:pt idx="2">
                  <c:v>16.322893447816931</c:v>
                </c:pt>
                <c:pt idx="3">
                  <c:v>17.664826214124599</c:v>
                </c:pt>
                <c:pt idx="4">
                  <c:v>18.501469792316065</c:v>
                </c:pt>
                <c:pt idx="5">
                  <c:v>21.437971800220531</c:v>
                </c:pt>
                <c:pt idx="6">
                  <c:v>23.733878019263891</c:v>
                </c:pt>
                <c:pt idx="7">
                  <c:v>26.516188625957572</c:v>
                </c:pt>
                <c:pt idx="8">
                  <c:v>37.389027012434319</c:v>
                </c:pt>
                <c:pt idx="9">
                  <c:v>37.71236546900893</c:v>
                </c:pt>
                <c:pt idx="10">
                  <c:v>38.428045569356144</c:v>
                </c:pt>
                <c:pt idx="11">
                  <c:v>35.752211771021621</c:v>
                </c:pt>
                <c:pt idx="12">
                  <c:v>36.798162495482131</c:v>
                </c:pt>
                <c:pt idx="13">
                  <c:v>37.13462341181792</c:v>
                </c:pt>
                <c:pt idx="14">
                  <c:v>39.275514715495113</c:v>
                </c:pt>
                <c:pt idx="15">
                  <c:v>39.027104417437194</c:v>
                </c:pt>
                <c:pt idx="16">
                  <c:v>40.642947354543878</c:v>
                </c:pt>
                <c:pt idx="17">
                  <c:v>42.578412939645489</c:v>
                </c:pt>
                <c:pt idx="18">
                  <c:v>43.94063227861222</c:v>
                </c:pt>
                <c:pt idx="19">
                  <c:v>46.111671150915747</c:v>
                </c:pt>
                <c:pt idx="20">
                  <c:v>48.374095687791844</c:v>
                </c:pt>
                <c:pt idx="21">
                  <c:v>50.43963075940497</c:v>
                </c:pt>
                <c:pt idx="22">
                  <c:v>50.605757229821513</c:v>
                </c:pt>
                <c:pt idx="23">
                  <c:v>55.737352719140183</c:v>
                </c:pt>
                <c:pt idx="24">
                  <c:v>55.435772823262326</c:v>
                </c:pt>
                <c:pt idx="25">
                  <c:v>53.746783752557391</c:v>
                </c:pt>
                <c:pt idx="26">
                  <c:v>51.994041520091045</c:v>
                </c:pt>
                <c:pt idx="27">
                  <c:v>53.288431816126071</c:v>
                </c:pt>
                <c:pt idx="28">
                  <c:v>55.398006724869973</c:v>
                </c:pt>
                <c:pt idx="29">
                  <c:v>57.889398813821238</c:v>
                </c:pt>
                <c:pt idx="30">
                  <c:v>58.247090025970763</c:v>
                </c:pt>
                <c:pt idx="31">
                  <c:v>57.642385434797276</c:v>
                </c:pt>
                <c:pt idx="32">
                  <c:v>56.838840251161045</c:v>
                </c:pt>
                <c:pt idx="33">
                  <c:v>55.572009828365019</c:v>
                </c:pt>
                <c:pt idx="34">
                  <c:v>54.08300759481039</c:v>
                </c:pt>
                <c:pt idx="35">
                  <c:v>56.642050569171417</c:v>
                </c:pt>
                <c:pt idx="36">
                  <c:v>54.582872817478261</c:v>
                </c:pt>
                <c:pt idx="37">
                  <c:v>54.034276203693167</c:v>
                </c:pt>
                <c:pt idx="38">
                  <c:v>53.727268791804654</c:v>
                </c:pt>
                <c:pt idx="39">
                  <c:v>51.972690233619375</c:v>
                </c:pt>
                <c:pt idx="40">
                  <c:v>50.162753855690781</c:v>
                </c:pt>
                <c:pt idx="41">
                  <c:v>54.452234442166976</c:v>
                </c:pt>
                <c:pt idx="42">
                  <c:v>53.630047959520205</c:v>
                </c:pt>
                <c:pt idx="43">
                  <c:v>56.222569394053487</c:v>
                </c:pt>
                <c:pt idx="44">
                  <c:v>54.785883302646745</c:v>
                </c:pt>
                <c:pt idx="45">
                  <c:v>54.425981133964058</c:v>
                </c:pt>
              </c:numCache>
            </c:numRef>
          </c:val>
        </c:ser>
        <c:ser>
          <c:idx val="0"/>
          <c:order val="1"/>
          <c:tx>
            <c:v>MFO Price</c:v>
          </c:tx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layout>
                <c:manualLayout>
                  <c:x val="0.14325347402640745"/>
                  <c:y val="-1.8059183425399437E-2"/>
                </c:manualLayout>
              </c:layout>
              <c:dLblPos val="r"/>
              <c:showSerName val="1"/>
            </c:dLbl>
            <c:dLbl>
              <c:idx val="37"/>
              <c:delete val="1"/>
            </c:dLbl>
            <c:dLbl>
              <c:idx val="38"/>
              <c:delete val="1"/>
            </c:dLbl>
            <c:dLbl>
              <c:idx val="39"/>
              <c:delete val="1"/>
            </c:dLbl>
            <c:dLbl>
              <c:idx val="40"/>
              <c:delete val="1"/>
            </c:dLbl>
            <c:dLbl>
              <c:idx val="41"/>
              <c:delete val="1"/>
            </c:dLbl>
            <c:dLbl>
              <c:idx val="42"/>
              <c:delete val="1"/>
            </c:dLbl>
            <c:dLbl>
              <c:idx val="43"/>
              <c:delete val="1"/>
            </c:dLbl>
            <c:dLbl>
              <c:idx val="44"/>
              <c:delete val="1"/>
            </c:dLbl>
            <c:dLbl>
              <c:idx val="45"/>
              <c:delete val="1"/>
            </c:dLbl>
            <c:dLbl>
              <c:idx val="46"/>
              <c:delete val="1"/>
            </c:dLbl>
            <c:dLbl>
              <c:idx val="47"/>
              <c:showSerName val="1"/>
            </c:dLbl>
            <c:dLbl>
              <c:idx val="48"/>
              <c:showSerName val="1"/>
            </c:dLbl>
            <c:dLbl>
              <c:idx val="49"/>
              <c:showSerName val="1"/>
            </c:dLbl>
            <c:dLbl>
              <c:idx val="50"/>
              <c:showSerName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dLblPos val="ctr"/>
            <c:showSerName val="1"/>
          </c:dLbls>
          <c:cat>
            <c:strRef>
              <c:f>'Data Pg 3&amp;4'!$A$8:$A$55</c:f>
              <c:strCache>
                <c:ptCount val="4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Jan 11</c:v>
                </c:pt>
                <c:pt idx="12">
                  <c:v>Feb 11</c:v>
                </c:pt>
                <c:pt idx="13">
                  <c:v>Mar11</c:v>
                </c:pt>
                <c:pt idx="14">
                  <c:v>Apr 11</c:v>
                </c:pt>
                <c:pt idx="15">
                  <c:v>May 11</c:v>
                </c:pt>
                <c:pt idx="16">
                  <c:v>June 11</c:v>
                </c:pt>
                <c:pt idx="17">
                  <c:v>July 11</c:v>
                </c:pt>
                <c:pt idx="18">
                  <c:v>Aug 11</c:v>
                </c:pt>
                <c:pt idx="19">
                  <c:v>Sep 11</c:v>
                </c:pt>
                <c:pt idx="20">
                  <c:v>Oct 11</c:v>
                </c:pt>
                <c:pt idx="21">
                  <c:v>Nov 11</c:v>
                </c:pt>
                <c:pt idx="22">
                  <c:v>Dec 11</c:v>
                </c:pt>
                <c:pt idx="23">
                  <c:v>Jan 12</c:v>
                </c:pt>
                <c:pt idx="24">
                  <c:v>Feb 12</c:v>
                </c:pt>
                <c:pt idx="25">
                  <c:v>Mar 12</c:v>
                </c:pt>
                <c:pt idx="26">
                  <c:v>Apr 12</c:v>
                </c:pt>
                <c:pt idx="27">
                  <c:v>May 12</c:v>
                </c:pt>
                <c:pt idx="28">
                  <c:v>June 12</c:v>
                </c:pt>
                <c:pt idx="29">
                  <c:v>July 12</c:v>
                </c:pt>
                <c:pt idx="30">
                  <c:v>Aug 12</c:v>
                </c:pt>
                <c:pt idx="31">
                  <c:v>Sep 12</c:v>
                </c:pt>
                <c:pt idx="32">
                  <c:v>Oct 12</c:v>
                </c:pt>
                <c:pt idx="33">
                  <c:v>Nov 12</c:v>
                </c:pt>
                <c:pt idx="34">
                  <c:v>Dec 12</c:v>
                </c:pt>
                <c:pt idx="35">
                  <c:v>Jan 13</c:v>
                </c:pt>
                <c:pt idx="36">
                  <c:v>Feb 13</c:v>
                </c:pt>
                <c:pt idx="37">
                  <c:v>Mac 13</c:v>
                </c:pt>
                <c:pt idx="38">
                  <c:v>Apr 13</c:v>
                </c:pt>
                <c:pt idx="39">
                  <c:v>May 13</c:v>
                </c:pt>
                <c:pt idx="40">
                  <c:v>June 13</c:v>
                </c:pt>
                <c:pt idx="41">
                  <c:v>July 13</c:v>
                </c:pt>
                <c:pt idx="42">
                  <c:v>Aug 13</c:v>
                </c:pt>
                <c:pt idx="43">
                  <c:v>Sep 13</c:v>
                </c:pt>
                <c:pt idx="44">
                  <c:v>Oct 13</c:v>
                </c:pt>
                <c:pt idx="45">
                  <c:v>Nov 13</c:v>
                </c:pt>
                <c:pt idx="46">
                  <c:v>Dec 13</c:v>
                </c:pt>
                <c:pt idx="47">
                  <c:v>Jan 14</c:v>
                </c:pt>
              </c:strCache>
            </c:strRef>
          </c:cat>
          <c:val>
            <c:numRef>
              <c:f>'Data Pg 3&amp;4'!$E$8:$E$54</c:f>
              <c:numCache>
                <c:formatCode>_(* #,##0.00_);_(* \(#,##0.00\);_(* \-??_);_(@_)</c:formatCode>
                <c:ptCount val="47"/>
                <c:pt idx="0">
                  <c:v>15.621557149681518</c:v>
                </c:pt>
                <c:pt idx="1">
                  <c:v>13.18103656581742</c:v>
                </c:pt>
                <c:pt idx="2">
                  <c:v>14.298257038216548</c:v>
                </c:pt>
                <c:pt idx="3">
                  <c:v>16.580122080679235</c:v>
                </c:pt>
                <c:pt idx="4">
                  <c:v>17.685934182590227</c:v>
                </c:pt>
                <c:pt idx="5">
                  <c:v>25.011591202229287</c:v>
                </c:pt>
                <c:pt idx="6">
                  <c:v>29.690043935865173</c:v>
                </c:pt>
                <c:pt idx="7">
                  <c:v>31.877321951638631</c:v>
                </c:pt>
                <c:pt idx="8">
                  <c:v>41.87522721443699</c:v>
                </c:pt>
                <c:pt idx="9">
                  <c:v>32.773977251924315</c:v>
                </c:pt>
                <c:pt idx="10">
                  <c:v>37.932168954015872</c:v>
                </c:pt>
                <c:pt idx="11">
                  <c:v>41.946436562406895</c:v>
                </c:pt>
                <c:pt idx="12">
                  <c:v>46.731427163359278</c:v>
                </c:pt>
                <c:pt idx="13">
                  <c:v>48.904653261412818</c:v>
                </c:pt>
                <c:pt idx="14">
                  <c:v>51.571967774171156</c:v>
                </c:pt>
                <c:pt idx="15">
                  <c:v>48.725370510491096</c:v>
                </c:pt>
                <c:pt idx="16">
                  <c:v>49.418256451674218</c:v>
                </c:pt>
                <c:pt idx="17">
                  <c:v>50.492960100116733</c:v>
                </c:pt>
                <c:pt idx="18">
                  <c:v>48.782148647890011</c:v>
                </c:pt>
                <c:pt idx="19">
                  <c:v>48.711791514846148</c:v>
                </c:pt>
                <c:pt idx="20">
                  <c:v>50.703469133804802</c:v>
                </c:pt>
                <c:pt idx="21">
                  <c:v>54.131824407549367</c:v>
                </c:pt>
                <c:pt idx="22">
                  <c:v>52.753637552568144</c:v>
                </c:pt>
                <c:pt idx="23">
                  <c:v>57.281180047566544</c:v>
                </c:pt>
                <c:pt idx="24">
                  <c:v>57.099461974858535</c:v>
                </c:pt>
                <c:pt idx="25">
                  <c:v>56.005649190221781</c:v>
                </c:pt>
                <c:pt idx="26">
                  <c:v>55.160716682620262</c:v>
                </c:pt>
                <c:pt idx="27">
                  <c:v>51.351792813187494</c:v>
                </c:pt>
                <c:pt idx="28">
                  <c:v>45.888641816871782</c:v>
                </c:pt>
                <c:pt idx="29">
                  <c:v>49.001484607164322</c:v>
                </c:pt>
                <c:pt idx="30">
                  <c:v>52.938247524329675</c:v>
                </c:pt>
                <c:pt idx="31">
                  <c:v>52.895393143595513</c:v>
                </c:pt>
                <c:pt idx="32">
                  <c:v>49.76344930487528</c:v>
                </c:pt>
                <c:pt idx="33">
                  <c:v>46.687318706648504</c:v>
                </c:pt>
                <c:pt idx="34">
                  <c:v>46.379856226655036</c:v>
                </c:pt>
                <c:pt idx="35">
                  <c:v>48.072158422510213</c:v>
                </c:pt>
                <c:pt idx="36">
                  <c:v>49.196765302379994</c:v>
                </c:pt>
                <c:pt idx="37">
                  <c:v>48.890714528519517</c:v>
                </c:pt>
                <c:pt idx="38">
                  <c:v>47.797758975560107</c:v>
                </c:pt>
                <c:pt idx="39">
                  <c:v>46.402469346341185</c:v>
                </c:pt>
                <c:pt idx="40">
                  <c:v>46.203646582701644</c:v>
                </c:pt>
                <c:pt idx="41">
                  <c:v>47.250090578772394</c:v>
                </c:pt>
                <c:pt idx="42">
                  <c:v>47.997741327492129</c:v>
                </c:pt>
                <c:pt idx="43">
                  <c:v>49.515954774265992</c:v>
                </c:pt>
                <c:pt idx="44">
                  <c:v>49.837561050090521</c:v>
                </c:pt>
                <c:pt idx="45">
                  <c:v>48.007122830624169</c:v>
                </c:pt>
                <c:pt idx="46">
                  <c:v>48.812273490797438</c:v>
                </c:pt>
              </c:numCache>
            </c:numRef>
          </c:val>
        </c:ser>
        <c:ser>
          <c:idx val="3"/>
          <c:order val="2"/>
          <c:tx>
            <c:strRef>
              <c:f>'Data Pg 3&amp;4'!$L$4</c:f>
              <c:strCache>
                <c:ptCount val="1"/>
                <c:pt idx="0">
                  <c:v>Gas Price to Non Power Sector-PGB 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layout>
                <c:manualLayout>
                  <c:x val="-5.8841253980308324E-2"/>
                  <c:y val="-2.78087366008922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Gas Price to PGB </a:t>
                    </a:r>
                  </a:p>
                </c:rich>
              </c:tx>
              <c:dLblPos val="r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delete val="1"/>
            </c:dLbl>
            <c:dLbl>
              <c:idx val="37"/>
              <c:delete val="1"/>
            </c:dLbl>
            <c:dLbl>
              <c:idx val="38"/>
              <c:delete val="1"/>
            </c:dLbl>
            <c:dLbl>
              <c:idx val="39"/>
              <c:delete val="1"/>
            </c:dLbl>
            <c:dLbl>
              <c:idx val="40"/>
              <c:delete val="1"/>
            </c:dLbl>
            <c:dLbl>
              <c:idx val="41"/>
              <c:delete val="1"/>
            </c:dLbl>
            <c:dLbl>
              <c:idx val="42"/>
              <c:delete val="1"/>
            </c:dLbl>
            <c:dLbl>
              <c:idx val="43"/>
              <c:delete val="1"/>
            </c:dLbl>
            <c:dLbl>
              <c:idx val="44"/>
              <c:delete val="1"/>
            </c:dLbl>
            <c:dLbl>
              <c:idx val="45"/>
              <c:delete val="1"/>
            </c:dLbl>
            <c:dLbl>
              <c:idx val="46"/>
              <c:delete val="1"/>
            </c:dLbl>
            <c:dLbl>
              <c:idx val="47"/>
              <c:delete val="1"/>
            </c:dLbl>
            <c:dLbl>
              <c:idx val="48"/>
              <c:delete val="1"/>
            </c:dLbl>
            <c:dLbl>
              <c:idx val="49"/>
              <c:delete val="1"/>
            </c:dLbl>
            <c:dLbl>
              <c:idx val="50"/>
              <c:delete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SerName val="1"/>
          </c:dLbls>
          <c:cat>
            <c:strRef>
              <c:f>'Data Pg 3&amp;4'!$A$8:$A$55</c:f>
              <c:strCache>
                <c:ptCount val="4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Jan 11</c:v>
                </c:pt>
                <c:pt idx="12">
                  <c:v>Feb 11</c:v>
                </c:pt>
                <c:pt idx="13">
                  <c:v>Mar11</c:v>
                </c:pt>
                <c:pt idx="14">
                  <c:v>Apr 11</c:v>
                </c:pt>
                <c:pt idx="15">
                  <c:v>May 11</c:v>
                </c:pt>
                <c:pt idx="16">
                  <c:v>June 11</c:v>
                </c:pt>
                <c:pt idx="17">
                  <c:v>July 11</c:v>
                </c:pt>
                <c:pt idx="18">
                  <c:v>Aug 11</c:v>
                </c:pt>
                <c:pt idx="19">
                  <c:v>Sep 11</c:v>
                </c:pt>
                <c:pt idx="20">
                  <c:v>Oct 11</c:v>
                </c:pt>
                <c:pt idx="21">
                  <c:v>Nov 11</c:v>
                </c:pt>
                <c:pt idx="22">
                  <c:v>Dec 11</c:v>
                </c:pt>
                <c:pt idx="23">
                  <c:v>Jan 12</c:v>
                </c:pt>
                <c:pt idx="24">
                  <c:v>Feb 12</c:v>
                </c:pt>
                <c:pt idx="25">
                  <c:v>Mar 12</c:v>
                </c:pt>
                <c:pt idx="26">
                  <c:v>Apr 12</c:v>
                </c:pt>
                <c:pt idx="27">
                  <c:v>May 12</c:v>
                </c:pt>
                <c:pt idx="28">
                  <c:v>June 12</c:v>
                </c:pt>
                <c:pt idx="29">
                  <c:v>July 12</c:v>
                </c:pt>
                <c:pt idx="30">
                  <c:v>Aug 12</c:v>
                </c:pt>
                <c:pt idx="31">
                  <c:v>Sep 12</c:v>
                </c:pt>
                <c:pt idx="32">
                  <c:v>Oct 12</c:v>
                </c:pt>
                <c:pt idx="33">
                  <c:v>Nov 12</c:v>
                </c:pt>
                <c:pt idx="34">
                  <c:v>Dec 12</c:v>
                </c:pt>
                <c:pt idx="35">
                  <c:v>Jan 13</c:v>
                </c:pt>
                <c:pt idx="36">
                  <c:v>Feb 13</c:v>
                </c:pt>
                <c:pt idx="37">
                  <c:v>Mac 13</c:v>
                </c:pt>
                <c:pt idx="38">
                  <c:v>Apr 13</c:v>
                </c:pt>
                <c:pt idx="39">
                  <c:v>May 13</c:v>
                </c:pt>
                <c:pt idx="40">
                  <c:v>June 13</c:v>
                </c:pt>
                <c:pt idx="41">
                  <c:v>July 13</c:v>
                </c:pt>
                <c:pt idx="42">
                  <c:v>Aug 13</c:v>
                </c:pt>
                <c:pt idx="43">
                  <c:v>Sep 13</c:v>
                </c:pt>
                <c:pt idx="44">
                  <c:v>Oct 13</c:v>
                </c:pt>
                <c:pt idx="45">
                  <c:v>Nov 13</c:v>
                </c:pt>
                <c:pt idx="46">
                  <c:v>Dec 13</c:v>
                </c:pt>
                <c:pt idx="47">
                  <c:v>Jan 14</c:v>
                </c:pt>
              </c:strCache>
            </c:strRef>
          </c:cat>
          <c:val>
            <c:numRef>
              <c:f>'Data Pg 3&amp;4'!$L$8:$L$54</c:f>
              <c:numCache>
                <c:formatCode>_(* #,##0.00_);_(* \(#,##0.00\);_(* \-??_);_(@_)</c:formatCode>
                <c:ptCount val="47"/>
                <c:pt idx="0">
                  <c:v>11.32</c:v>
                </c:pt>
                <c:pt idx="1">
                  <c:v>11.32</c:v>
                </c:pt>
                <c:pt idx="2">
                  <c:v>11.32</c:v>
                </c:pt>
                <c:pt idx="3">
                  <c:v>11.320000000000002</c:v>
                </c:pt>
                <c:pt idx="4">
                  <c:v>11.320000000000002</c:v>
                </c:pt>
                <c:pt idx="5">
                  <c:v>11.320000000000002</c:v>
                </c:pt>
                <c:pt idx="6">
                  <c:v>11.320000000000002</c:v>
                </c:pt>
                <c:pt idx="7">
                  <c:v>11.320000000000002</c:v>
                </c:pt>
                <c:pt idx="8">
                  <c:v>16.553333333333164</c:v>
                </c:pt>
                <c:pt idx="9">
                  <c:v>16.771666666666665</c:v>
                </c:pt>
                <c:pt idx="10">
                  <c:v>15.350000000000026</c:v>
                </c:pt>
                <c:pt idx="11">
                  <c:v>15.350000000000026</c:v>
                </c:pt>
                <c:pt idx="12">
                  <c:v>15.350000000000026</c:v>
                </c:pt>
                <c:pt idx="13">
                  <c:v>15.350000000000026</c:v>
                </c:pt>
                <c:pt idx="14">
                  <c:v>15.350000000000026</c:v>
                </c:pt>
                <c:pt idx="15">
                  <c:v>15.350000000000026</c:v>
                </c:pt>
                <c:pt idx="16">
                  <c:v>18.350000000000001</c:v>
                </c:pt>
                <c:pt idx="17">
                  <c:v>18.350000000000001</c:v>
                </c:pt>
                <c:pt idx="18">
                  <c:v>18.350000000000001</c:v>
                </c:pt>
                <c:pt idx="19">
                  <c:v>18.350000000000001</c:v>
                </c:pt>
                <c:pt idx="20">
                  <c:v>18.350000000000001</c:v>
                </c:pt>
                <c:pt idx="21">
                  <c:v>18.350000000000001</c:v>
                </c:pt>
                <c:pt idx="22">
                  <c:v>18.350000000000001</c:v>
                </c:pt>
                <c:pt idx="23">
                  <c:v>18.350000000000001</c:v>
                </c:pt>
                <c:pt idx="24">
                  <c:v>18.350000000000001</c:v>
                </c:pt>
                <c:pt idx="25">
                  <c:v>18.350000000000001</c:v>
                </c:pt>
                <c:pt idx="26">
                  <c:v>18.350000000000001</c:v>
                </c:pt>
                <c:pt idx="27">
                  <c:v>18.350000000000001</c:v>
                </c:pt>
                <c:pt idx="28">
                  <c:v>18.350000000000001</c:v>
                </c:pt>
                <c:pt idx="29">
                  <c:v>18.350000000000001</c:v>
                </c:pt>
                <c:pt idx="30">
                  <c:v>18.350000000000001</c:v>
                </c:pt>
                <c:pt idx="31">
                  <c:v>18.350000000000001</c:v>
                </c:pt>
                <c:pt idx="32">
                  <c:v>18.350000000000001</c:v>
                </c:pt>
                <c:pt idx="33">
                  <c:v>18.350000000000001</c:v>
                </c:pt>
                <c:pt idx="34">
                  <c:v>18.350000000000001</c:v>
                </c:pt>
                <c:pt idx="35">
                  <c:v>18.350000000000001</c:v>
                </c:pt>
                <c:pt idx="36">
                  <c:v>18.350000000000001</c:v>
                </c:pt>
                <c:pt idx="37">
                  <c:v>18.350000000000001</c:v>
                </c:pt>
                <c:pt idx="38">
                  <c:v>18.350000000000001</c:v>
                </c:pt>
                <c:pt idx="39">
                  <c:v>18.350000000000001</c:v>
                </c:pt>
                <c:pt idx="40">
                  <c:v>18.350000000000001</c:v>
                </c:pt>
                <c:pt idx="41">
                  <c:v>18.350000000000001</c:v>
                </c:pt>
                <c:pt idx="42">
                  <c:v>18.350000000000001</c:v>
                </c:pt>
                <c:pt idx="43">
                  <c:v>18.350000000000001</c:v>
                </c:pt>
                <c:pt idx="44">
                  <c:v>18.350000000000001</c:v>
                </c:pt>
                <c:pt idx="45">
                  <c:v>18.350000000000001</c:v>
                </c:pt>
                <c:pt idx="46">
                  <c:v>18.350000000000001</c:v>
                </c:pt>
              </c:numCache>
            </c:numRef>
          </c:val>
        </c:ser>
        <c:ser>
          <c:idx val="5"/>
          <c:order val="3"/>
          <c:tx>
            <c:strRef>
              <c:f>'Coal ACP'!$A$1:$P$1</c:f>
              <c:strCache>
                <c:ptCount val="1"/>
                <c:pt idx="0">
                  <c:v>Applicable Coal Price (ACP)</c:v>
                </c:pt>
              </c:strCache>
            </c:strRef>
          </c:tx>
          <c:marker>
            <c:symbol val="none"/>
          </c:marker>
          <c:dLbls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6.57363870125377E-2"/>
                  <c:y val="-1.16479608145036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Applicable Coal Price (ACP)</a:t>
                    </a:r>
                  </a:p>
                </c:rich>
              </c:tx>
              <c:dLblPos val="r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delete val="1"/>
            </c:dLbl>
            <c:dLbl>
              <c:idx val="37"/>
              <c:delete val="1"/>
            </c:dLbl>
            <c:dLbl>
              <c:idx val="38"/>
              <c:delete val="1"/>
            </c:dLbl>
            <c:dLbl>
              <c:idx val="39"/>
              <c:delete val="1"/>
            </c:dLbl>
            <c:dLbl>
              <c:idx val="40"/>
              <c:delete val="1"/>
            </c:dLbl>
            <c:dLbl>
              <c:idx val="41"/>
              <c:delete val="1"/>
            </c:dLbl>
            <c:dLbl>
              <c:idx val="42"/>
              <c:delete val="1"/>
            </c:dLbl>
            <c:dLbl>
              <c:idx val="43"/>
              <c:delete val="1"/>
            </c:dLbl>
            <c:dLbl>
              <c:idx val="44"/>
              <c:delete val="1"/>
            </c:dLbl>
            <c:dLbl>
              <c:idx val="45"/>
              <c:delete val="1"/>
            </c:dLbl>
            <c:dLbl>
              <c:idx val="46"/>
              <c:delete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SerName val="1"/>
          </c:dLbls>
          <c:cat>
            <c:strRef>
              <c:f>'Data Pg 3&amp;4'!$A$8:$A$55</c:f>
              <c:strCache>
                <c:ptCount val="4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Jan 11</c:v>
                </c:pt>
                <c:pt idx="12">
                  <c:v>Feb 11</c:v>
                </c:pt>
                <c:pt idx="13">
                  <c:v>Mar11</c:v>
                </c:pt>
                <c:pt idx="14">
                  <c:v>Apr 11</c:v>
                </c:pt>
                <c:pt idx="15">
                  <c:v>May 11</c:v>
                </c:pt>
                <c:pt idx="16">
                  <c:v>June 11</c:v>
                </c:pt>
                <c:pt idx="17">
                  <c:v>July 11</c:v>
                </c:pt>
                <c:pt idx="18">
                  <c:v>Aug 11</c:v>
                </c:pt>
                <c:pt idx="19">
                  <c:v>Sep 11</c:v>
                </c:pt>
                <c:pt idx="20">
                  <c:v>Oct 11</c:v>
                </c:pt>
                <c:pt idx="21">
                  <c:v>Nov 11</c:v>
                </c:pt>
                <c:pt idx="22">
                  <c:v>Dec 11</c:v>
                </c:pt>
                <c:pt idx="23">
                  <c:v>Jan 12</c:v>
                </c:pt>
                <c:pt idx="24">
                  <c:v>Feb 12</c:v>
                </c:pt>
                <c:pt idx="25">
                  <c:v>Mar 12</c:v>
                </c:pt>
                <c:pt idx="26">
                  <c:v>Apr 12</c:v>
                </c:pt>
                <c:pt idx="27">
                  <c:v>May 12</c:v>
                </c:pt>
                <c:pt idx="28">
                  <c:v>June 12</c:v>
                </c:pt>
                <c:pt idx="29">
                  <c:v>July 12</c:v>
                </c:pt>
                <c:pt idx="30">
                  <c:v>Aug 12</c:v>
                </c:pt>
                <c:pt idx="31">
                  <c:v>Sep 12</c:v>
                </c:pt>
                <c:pt idx="32">
                  <c:v>Oct 12</c:v>
                </c:pt>
                <c:pt idx="33">
                  <c:v>Nov 12</c:v>
                </c:pt>
                <c:pt idx="34">
                  <c:v>Dec 12</c:v>
                </c:pt>
                <c:pt idx="35">
                  <c:v>Jan 13</c:v>
                </c:pt>
                <c:pt idx="36">
                  <c:v>Feb 13</c:v>
                </c:pt>
                <c:pt idx="37">
                  <c:v>Mac 13</c:v>
                </c:pt>
                <c:pt idx="38">
                  <c:v>Apr 13</c:v>
                </c:pt>
                <c:pt idx="39">
                  <c:v>May 13</c:v>
                </c:pt>
                <c:pt idx="40">
                  <c:v>June 13</c:v>
                </c:pt>
                <c:pt idx="41">
                  <c:v>July 13</c:v>
                </c:pt>
                <c:pt idx="42">
                  <c:v>Aug 13</c:v>
                </c:pt>
                <c:pt idx="43">
                  <c:v>Sep 13</c:v>
                </c:pt>
                <c:pt idx="44">
                  <c:v>Oct 13</c:v>
                </c:pt>
                <c:pt idx="45">
                  <c:v>Nov 13</c:v>
                </c:pt>
                <c:pt idx="46">
                  <c:v>Dec 13</c:v>
                </c:pt>
                <c:pt idx="47">
                  <c:v>Jan 14</c:v>
                </c:pt>
              </c:strCache>
            </c:strRef>
          </c:cat>
          <c:val>
            <c:numRef>
              <c:f>'Coal ACP'!$M$4:$M$50</c:f>
              <c:numCache>
                <c:formatCode>General</c:formatCode>
                <c:ptCount val="47"/>
                <c:pt idx="7" formatCode="0.00">
                  <c:v>7.6872215417248704</c:v>
                </c:pt>
                <c:pt idx="8" formatCode="0.00">
                  <c:v>10.702620860015392</c:v>
                </c:pt>
                <c:pt idx="9" formatCode="0.00">
                  <c:v>14.80564699440569</c:v>
                </c:pt>
                <c:pt idx="10" formatCode="0.00">
                  <c:v>13.428299200317388</c:v>
                </c:pt>
                <c:pt idx="11" formatCode="0.00">
                  <c:v>14.892595045270006</c:v>
                </c:pt>
                <c:pt idx="12" formatCode="0.00">
                  <c:v>14.892595045270006</c:v>
                </c:pt>
                <c:pt idx="13" formatCode="0.00">
                  <c:v>14.892595045270006</c:v>
                </c:pt>
                <c:pt idx="14" formatCode="0.00">
                  <c:v>16.063605603135091</c:v>
                </c:pt>
                <c:pt idx="15" formatCode="0.00">
                  <c:v>16.063605603135091</c:v>
                </c:pt>
                <c:pt idx="16" formatCode="0.00">
                  <c:v>16.063605603135091</c:v>
                </c:pt>
                <c:pt idx="17" formatCode="0.00">
                  <c:v>15.51706359832637</c:v>
                </c:pt>
                <c:pt idx="18" formatCode="0.00">
                  <c:v>15.51706359832637</c:v>
                </c:pt>
                <c:pt idx="19" formatCode="0.00">
                  <c:v>15.51706359832637</c:v>
                </c:pt>
                <c:pt idx="20" formatCode="0.00">
                  <c:v>15.185422803347345</c:v>
                </c:pt>
                <c:pt idx="21" formatCode="0.00">
                  <c:v>15.185422803347345</c:v>
                </c:pt>
                <c:pt idx="22" formatCode="0.00">
                  <c:v>15.185422803347345</c:v>
                </c:pt>
                <c:pt idx="23" formatCode="0.00">
                  <c:v>15.353737238493807</c:v>
                </c:pt>
                <c:pt idx="24" formatCode="0.00">
                  <c:v>15.353737238493807</c:v>
                </c:pt>
                <c:pt idx="25" formatCode="0.00">
                  <c:v>15.353737238493807</c:v>
                </c:pt>
                <c:pt idx="26" formatCode="0.00">
                  <c:v>15.037722803347284</c:v>
                </c:pt>
                <c:pt idx="27" formatCode="0.00">
                  <c:v>15.037722803347284</c:v>
                </c:pt>
                <c:pt idx="28" formatCode="0.00">
                  <c:v>15.037722803347284</c:v>
                </c:pt>
                <c:pt idx="29" formatCode="0.00">
                  <c:v>13.528189958159</c:v>
                </c:pt>
                <c:pt idx="30" formatCode="0.00">
                  <c:v>13.528189958159</c:v>
                </c:pt>
                <c:pt idx="31" formatCode="0.00">
                  <c:v>13.528189958159</c:v>
                </c:pt>
                <c:pt idx="32" formatCode="0.00">
                  <c:v>12.769958368200831</c:v>
                </c:pt>
                <c:pt idx="33" formatCode="0.00">
                  <c:v>12.769958368200831</c:v>
                </c:pt>
                <c:pt idx="34" formatCode="0.00">
                  <c:v>12.769958368200831</c:v>
                </c:pt>
                <c:pt idx="35" formatCode="0.00">
                  <c:v>11.764000418410042</c:v>
                </c:pt>
                <c:pt idx="36" formatCode="0.00">
                  <c:v>11.764000418410042</c:v>
                </c:pt>
                <c:pt idx="37" formatCode="0.00">
                  <c:v>11.764000418410042</c:v>
                </c:pt>
                <c:pt idx="38" formatCode="0.00">
                  <c:v>12.518126778242678</c:v>
                </c:pt>
                <c:pt idx="39" formatCode="0.00">
                  <c:v>12.518126778242678</c:v>
                </c:pt>
                <c:pt idx="40" formatCode="0.00">
                  <c:v>12.518126778242678</c:v>
                </c:pt>
                <c:pt idx="41" formatCode="0.00">
                  <c:v>11.480121548117149</c:v>
                </c:pt>
                <c:pt idx="42" formatCode="0.00">
                  <c:v>11.480121548117149</c:v>
                </c:pt>
                <c:pt idx="43" formatCode="0.00">
                  <c:v>11.480121548117149</c:v>
                </c:pt>
                <c:pt idx="44" formatCode="0.00">
                  <c:v>11.096304602510449</c:v>
                </c:pt>
                <c:pt idx="45" formatCode="0.00">
                  <c:v>11.096304602510449</c:v>
                </c:pt>
                <c:pt idx="46" formatCode="0.00">
                  <c:v>11.096304602510449</c:v>
                </c:pt>
              </c:numCache>
            </c:numRef>
          </c:val>
        </c:ser>
        <c:ser>
          <c:idx val="2"/>
          <c:order val="4"/>
          <c:tx>
            <c:strRef>
              <c:f>'Data Pg 3&amp;4'!$K$4</c:f>
              <c:strCache>
                <c:ptCount val="1"/>
                <c:pt idx="0">
                  <c:v>Gas Price to Non-Power Sector-GMSB 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0.25040862278002052"/>
                  <c:y val="1.62428924514795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Gas Price to GMSB </a:t>
                    </a:r>
                  </a:p>
                </c:rich>
              </c:tx>
              <c:dLblPos val="r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delete val="1"/>
            </c:dLbl>
            <c:dLbl>
              <c:idx val="37"/>
              <c:delete val="1"/>
            </c:dLbl>
            <c:dLbl>
              <c:idx val="38"/>
              <c:delete val="1"/>
            </c:dLbl>
            <c:dLbl>
              <c:idx val="39"/>
              <c:delete val="1"/>
            </c:dLbl>
            <c:dLbl>
              <c:idx val="40"/>
              <c:delete val="1"/>
            </c:dLbl>
            <c:dLbl>
              <c:idx val="41"/>
              <c:delete val="1"/>
            </c:dLbl>
            <c:dLbl>
              <c:idx val="42"/>
              <c:delete val="1"/>
            </c:dLbl>
            <c:dLbl>
              <c:idx val="43"/>
              <c:delete val="1"/>
            </c:dLbl>
            <c:dLbl>
              <c:idx val="44"/>
              <c:delete val="1"/>
            </c:dLbl>
            <c:dLbl>
              <c:idx val="45"/>
              <c:delete val="1"/>
            </c:dLbl>
            <c:dLbl>
              <c:idx val="46"/>
              <c:delete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SerName val="1"/>
          </c:dLbls>
          <c:cat>
            <c:strRef>
              <c:f>'Data Pg 3&amp;4'!$A$8:$A$55</c:f>
              <c:strCache>
                <c:ptCount val="4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Jan 11</c:v>
                </c:pt>
                <c:pt idx="12">
                  <c:v>Feb 11</c:v>
                </c:pt>
                <c:pt idx="13">
                  <c:v>Mar11</c:v>
                </c:pt>
                <c:pt idx="14">
                  <c:v>Apr 11</c:v>
                </c:pt>
                <c:pt idx="15">
                  <c:v>May 11</c:v>
                </c:pt>
                <c:pt idx="16">
                  <c:v>June 11</c:v>
                </c:pt>
                <c:pt idx="17">
                  <c:v>July 11</c:v>
                </c:pt>
                <c:pt idx="18">
                  <c:v>Aug 11</c:v>
                </c:pt>
                <c:pt idx="19">
                  <c:v>Sep 11</c:v>
                </c:pt>
                <c:pt idx="20">
                  <c:v>Oct 11</c:v>
                </c:pt>
                <c:pt idx="21">
                  <c:v>Nov 11</c:v>
                </c:pt>
                <c:pt idx="22">
                  <c:v>Dec 11</c:v>
                </c:pt>
                <c:pt idx="23">
                  <c:v>Jan 12</c:v>
                </c:pt>
                <c:pt idx="24">
                  <c:v>Feb 12</c:v>
                </c:pt>
                <c:pt idx="25">
                  <c:v>Mar 12</c:v>
                </c:pt>
                <c:pt idx="26">
                  <c:v>Apr 12</c:v>
                </c:pt>
                <c:pt idx="27">
                  <c:v>May 12</c:v>
                </c:pt>
                <c:pt idx="28">
                  <c:v>June 12</c:v>
                </c:pt>
                <c:pt idx="29">
                  <c:v>July 12</c:v>
                </c:pt>
                <c:pt idx="30">
                  <c:v>Aug 12</c:v>
                </c:pt>
                <c:pt idx="31">
                  <c:v>Sep 12</c:v>
                </c:pt>
                <c:pt idx="32">
                  <c:v>Oct 12</c:v>
                </c:pt>
                <c:pt idx="33">
                  <c:v>Nov 12</c:v>
                </c:pt>
                <c:pt idx="34">
                  <c:v>Dec 12</c:v>
                </c:pt>
                <c:pt idx="35">
                  <c:v>Jan 13</c:v>
                </c:pt>
                <c:pt idx="36">
                  <c:v>Feb 13</c:v>
                </c:pt>
                <c:pt idx="37">
                  <c:v>Mac 13</c:v>
                </c:pt>
                <c:pt idx="38">
                  <c:v>Apr 13</c:v>
                </c:pt>
                <c:pt idx="39">
                  <c:v>May 13</c:v>
                </c:pt>
                <c:pt idx="40">
                  <c:v>June 13</c:v>
                </c:pt>
                <c:pt idx="41">
                  <c:v>July 13</c:v>
                </c:pt>
                <c:pt idx="42">
                  <c:v>Aug 13</c:v>
                </c:pt>
                <c:pt idx="43">
                  <c:v>Sep 13</c:v>
                </c:pt>
                <c:pt idx="44">
                  <c:v>Oct 13</c:v>
                </c:pt>
                <c:pt idx="45">
                  <c:v>Nov 13</c:v>
                </c:pt>
                <c:pt idx="46">
                  <c:v>Dec 13</c:v>
                </c:pt>
                <c:pt idx="47">
                  <c:v>Jan 14</c:v>
                </c:pt>
              </c:strCache>
            </c:strRef>
          </c:cat>
          <c:val>
            <c:numRef>
              <c:f>'Data Pg 3&amp;4'!$K$8:$K$54</c:f>
              <c:numCache>
                <c:formatCode>_(* #,##0.00_);_(* \(#,##0.00\);_(* \-??_);_(@_)</c:formatCode>
                <c:ptCount val="47"/>
                <c:pt idx="0">
                  <c:v>16.715183333333183</c:v>
                </c:pt>
                <c:pt idx="1">
                  <c:v>14.10349166666667</c:v>
                </c:pt>
                <c:pt idx="2">
                  <c:v>13.4031</c:v>
                </c:pt>
                <c:pt idx="3">
                  <c:v>9.4000000000000021</c:v>
                </c:pt>
                <c:pt idx="4">
                  <c:v>9.4000000000000021</c:v>
                </c:pt>
                <c:pt idx="5">
                  <c:v>9.4000000000000021</c:v>
                </c:pt>
                <c:pt idx="6">
                  <c:v>9.4000000000000021</c:v>
                </c:pt>
                <c:pt idx="7">
                  <c:v>9.4000000000000021</c:v>
                </c:pt>
                <c:pt idx="8">
                  <c:v>12.979166666666712</c:v>
                </c:pt>
                <c:pt idx="9">
                  <c:v>12.206666666666672</c:v>
                </c:pt>
                <c:pt idx="10">
                  <c:v>11.05</c:v>
                </c:pt>
                <c:pt idx="11">
                  <c:v>11.05</c:v>
                </c:pt>
                <c:pt idx="12">
                  <c:v>11.05</c:v>
                </c:pt>
                <c:pt idx="13">
                  <c:v>11.05</c:v>
                </c:pt>
                <c:pt idx="14">
                  <c:v>11.05</c:v>
                </c:pt>
                <c:pt idx="15">
                  <c:v>11.05</c:v>
                </c:pt>
                <c:pt idx="16">
                  <c:v>14.05</c:v>
                </c:pt>
                <c:pt idx="17">
                  <c:v>14.05</c:v>
                </c:pt>
                <c:pt idx="18">
                  <c:v>14.05</c:v>
                </c:pt>
                <c:pt idx="19">
                  <c:v>14.05</c:v>
                </c:pt>
                <c:pt idx="20">
                  <c:v>14.05</c:v>
                </c:pt>
                <c:pt idx="21">
                  <c:v>14.05</c:v>
                </c:pt>
                <c:pt idx="22">
                  <c:v>14.05</c:v>
                </c:pt>
                <c:pt idx="23">
                  <c:v>14.05</c:v>
                </c:pt>
                <c:pt idx="24">
                  <c:v>14.05</c:v>
                </c:pt>
                <c:pt idx="25">
                  <c:v>14.05</c:v>
                </c:pt>
                <c:pt idx="26">
                  <c:v>14.05</c:v>
                </c:pt>
                <c:pt idx="27">
                  <c:v>14.05</c:v>
                </c:pt>
                <c:pt idx="28">
                  <c:v>14.05</c:v>
                </c:pt>
                <c:pt idx="29">
                  <c:v>14.05</c:v>
                </c:pt>
                <c:pt idx="30">
                  <c:v>14.05</c:v>
                </c:pt>
                <c:pt idx="31">
                  <c:v>14.05</c:v>
                </c:pt>
                <c:pt idx="32">
                  <c:v>14.05</c:v>
                </c:pt>
                <c:pt idx="33">
                  <c:v>14.05</c:v>
                </c:pt>
                <c:pt idx="34">
                  <c:v>14.05</c:v>
                </c:pt>
                <c:pt idx="35">
                  <c:v>14.05</c:v>
                </c:pt>
                <c:pt idx="36">
                  <c:v>14.05</c:v>
                </c:pt>
                <c:pt idx="37">
                  <c:v>14.05</c:v>
                </c:pt>
                <c:pt idx="38">
                  <c:v>14.05</c:v>
                </c:pt>
                <c:pt idx="39">
                  <c:v>14.05</c:v>
                </c:pt>
                <c:pt idx="40">
                  <c:v>14.05</c:v>
                </c:pt>
                <c:pt idx="41">
                  <c:v>14.05</c:v>
                </c:pt>
                <c:pt idx="42">
                  <c:v>14.05</c:v>
                </c:pt>
                <c:pt idx="43">
                  <c:v>14.05</c:v>
                </c:pt>
                <c:pt idx="44">
                  <c:v>14.05</c:v>
                </c:pt>
                <c:pt idx="45">
                  <c:v>14.05</c:v>
                </c:pt>
                <c:pt idx="46">
                  <c:v>14.05</c:v>
                </c:pt>
              </c:numCache>
            </c:numRef>
          </c:val>
        </c:ser>
        <c:ser>
          <c:idx val="1"/>
          <c:order val="5"/>
          <c:tx>
            <c:strRef>
              <c:f>'Data Pg 3&amp;4'!$J$4</c:f>
              <c:strCache>
                <c:ptCount val="1"/>
                <c:pt idx="0">
                  <c:v>Gas Price to Power Sector 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0.44429316386213125"/>
                  <c:y val="7.06151096464571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Gas Price to Power Sector </a:t>
                    </a:r>
                  </a:p>
                </c:rich>
              </c:tx>
              <c:dLblPos val="r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delete val="1"/>
            </c:dLbl>
            <c:dLbl>
              <c:idx val="37"/>
              <c:delete val="1"/>
            </c:dLbl>
            <c:dLbl>
              <c:idx val="38"/>
              <c:delete val="1"/>
            </c:dLbl>
            <c:dLbl>
              <c:idx val="39"/>
              <c:delete val="1"/>
            </c:dLbl>
            <c:dLbl>
              <c:idx val="40"/>
              <c:delete val="1"/>
            </c:dLbl>
            <c:dLbl>
              <c:idx val="41"/>
              <c:delete val="1"/>
            </c:dLbl>
            <c:dLbl>
              <c:idx val="42"/>
              <c:delete val="1"/>
            </c:dLbl>
            <c:dLbl>
              <c:idx val="43"/>
              <c:delete val="1"/>
            </c:dLbl>
            <c:dLbl>
              <c:idx val="44"/>
              <c:delete val="1"/>
            </c:dLbl>
            <c:dLbl>
              <c:idx val="45"/>
              <c:delete val="1"/>
            </c:dLbl>
            <c:dLbl>
              <c:idx val="46"/>
              <c:delete val="1"/>
            </c:dLbl>
            <c:dLbl>
              <c:idx val="47"/>
              <c:delete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SerName val="1"/>
          </c:dLbls>
          <c:cat>
            <c:strRef>
              <c:f>'Data Pg 3&amp;4'!$A$8:$A$55</c:f>
              <c:strCache>
                <c:ptCount val="4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Jan 11</c:v>
                </c:pt>
                <c:pt idx="12">
                  <c:v>Feb 11</c:v>
                </c:pt>
                <c:pt idx="13">
                  <c:v>Mar11</c:v>
                </c:pt>
                <c:pt idx="14">
                  <c:v>Apr 11</c:v>
                </c:pt>
                <c:pt idx="15">
                  <c:v>May 11</c:v>
                </c:pt>
                <c:pt idx="16">
                  <c:v>June 11</c:v>
                </c:pt>
                <c:pt idx="17">
                  <c:v>July 11</c:v>
                </c:pt>
                <c:pt idx="18">
                  <c:v>Aug 11</c:v>
                </c:pt>
                <c:pt idx="19">
                  <c:v>Sep 11</c:v>
                </c:pt>
                <c:pt idx="20">
                  <c:v>Oct 11</c:v>
                </c:pt>
                <c:pt idx="21">
                  <c:v>Nov 11</c:v>
                </c:pt>
                <c:pt idx="22">
                  <c:v>Dec 11</c:v>
                </c:pt>
                <c:pt idx="23">
                  <c:v>Jan 12</c:v>
                </c:pt>
                <c:pt idx="24">
                  <c:v>Feb 12</c:v>
                </c:pt>
                <c:pt idx="25">
                  <c:v>Mar 12</c:v>
                </c:pt>
                <c:pt idx="26">
                  <c:v>Apr 12</c:v>
                </c:pt>
                <c:pt idx="27">
                  <c:v>May 12</c:v>
                </c:pt>
                <c:pt idx="28">
                  <c:v>June 12</c:v>
                </c:pt>
                <c:pt idx="29">
                  <c:v>July 12</c:v>
                </c:pt>
                <c:pt idx="30">
                  <c:v>Aug 12</c:v>
                </c:pt>
                <c:pt idx="31">
                  <c:v>Sep 12</c:v>
                </c:pt>
                <c:pt idx="32">
                  <c:v>Oct 12</c:v>
                </c:pt>
                <c:pt idx="33">
                  <c:v>Nov 12</c:v>
                </c:pt>
                <c:pt idx="34">
                  <c:v>Dec 12</c:v>
                </c:pt>
                <c:pt idx="35">
                  <c:v>Jan 13</c:v>
                </c:pt>
                <c:pt idx="36">
                  <c:v>Feb 13</c:v>
                </c:pt>
                <c:pt idx="37">
                  <c:v>Mac 13</c:v>
                </c:pt>
                <c:pt idx="38">
                  <c:v>Apr 13</c:v>
                </c:pt>
                <c:pt idx="39">
                  <c:v>May 13</c:v>
                </c:pt>
                <c:pt idx="40">
                  <c:v>June 13</c:v>
                </c:pt>
                <c:pt idx="41">
                  <c:v>July 13</c:v>
                </c:pt>
                <c:pt idx="42">
                  <c:v>Aug 13</c:v>
                </c:pt>
                <c:pt idx="43">
                  <c:v>Sep 13</c:v>
                </c:pt>
                <c:pt idx="44">
                  <c:v>Oct 13</c:v>
                </c:pt>
                <c:pt idx="45">
                  <c:v>Nov 13</c:v>
                </c:pt>
                <c:pt idx="46">
                  <c:v>Dec 13</c:v>
                </c:pt>
                <c:pt idx="47">
                  <c:v>Jan 14</c:v>
                </c:pt>
              </c:strCache>
            </c:strRef>
          </c:cat>
          <c:val>
            <c:numRef>
              <c:f>'Data Pg 3&amp;4'!$J$8:$J$55</c:f>
              <c:numCache>
                <c:formatCode>_(* #,##0.00_);_(* \(#,##0.00\);_(* \-??_);_(@_)</c:formatCode>
                <c:ptCount val="48"/>
                <c:pt idx="0">
                  <c:v>6.3999999999999995</c:v>
                </c:pt>
                <c:pt idx="1">
                  <c:v>6.3999999999999995</c:v>
                </c:pt>
                <c:pt idx="2">
                  <c:v>6.3999999999999995</c:v>
                </c:pt>
                <c:pt idx="3">
                  <c:v>6.3999999999999995</c:v>
                </c:pt>
                <c:pt idx="4">
                  <c:v>6.3999999999999995</c:v>
                </c:pt>
                <c:pt idx="5">
                  <c:v>6.3999999999999995</c:v>
                </c:pt>
                <c:pt idx="6">
                  <c:v>6.3999999999999995</c:v>
                </c:pt>
                <c:pt idx="7">
                  <c:v>6.3999999999999995</c:v>
                </c:pt>
                <c:pt idx="8">
                  <c:v>10.355000000000057</c:v>
                </c:pt>
                <c:pt idx="9">
                  <c:v>11.301666666666714</c:v>
                </c:pt>
                <c:pt idx="10">
                  <c:v>10.700000000000001</c:v>
                </c:pt>
                <c:pt idx="11">
                  <c:v>10.7</c:v>
                </c:pt>
                <c:pt idx="12">
                  <c:v>10.7</c:v>
                </c:pt>
                <c:pt idx="13">
                  <c:v>10.7</c:v>
                </c:pt>
                <c:pt idx="14">
                  <c:v>10.7</c:v>
                </c:pt>
                <c:pt idx="15">
                  <c:v>10.7</c:v>
                </c:pt>
                <c:pt idx="16">
                  <c:v>13.7</c:v>
                </c:pt>
                <c:pt idx="17">
                  <c:v>13.7</c:v>
                </c:pt>
                <c:pt idx="18">
                  <c:v>13.7</c:v>
                </c:pt>
                <c:pt idx="19">
                  <c:v>13.7</c:v>
                </c:pt>
                <c:pt idx="20">
                  <c:v>13.7</c:v>
                </c:pt>
                <c:pt idx="21">
                  <c:v>13.7</c:v>
                </c:pt>
                <c:pt idx="22">
                  <c:v>13.7</c:v>
                </c:pt>
                <c:pt idx="23">
                  <c:v>13.7</c:v>
                </c:pt>
                <c:pt idx="24">
                  <c:v>13.7</c:v>
                </c:pt>
                <c:pt idx="25">
                  <c:v>13.7</c:v>
                </c:pt>
                <c:pt idx="26">
                  <c:v>13.7</c:v>
                </c:pt>
                <c:pt idx="27">
                  <c:v>13.7</c:v>
                </c:pt>
                <c:pt idx="28">
                  <c:v>13.7</c:v>
                </c:pt>
                <c:pt idx="29">
                  <c:v>13.7</c:v>
                </c:pt>
                <c:pt idx="30">
                  <c:v>13.7</c:v>
                </c:pt>
                <c:pt idx="31">
                  <c:v>13.7</c:v>
                </c:pt>
                <c:pt idx="32">
                  <c:v>13.7</c:v>
                </c:pt>
                <c:pt idx="33">
                  <c:v>13.7</c:v>
                </c:pt>
                <c:pt idx="34">
                  <c:v>13.7</c:v>
                </c:pt>
                <c:pt idx="35">
                  <c:v>13.7</c:v>
                </c:pt>
                <c:pt idx="36">
                  <c:v>13.7</c:v>
                </c:pt>
                <c:pt idx="37">
                  <c:v>13.7</c:v>
                </c:pt>
                <c:pt idx="38">
                  <c:v>13.7</c:v>
                </c:pt>
                <c:pt idx="39">
                  <c:v>13.7</c:v>
                </c:pt>
                <c:pt idx="40">
                  <c:v>13.7</c:v>
                </c:pt>
                <c:pt idx="41">
                  <c:v>13.7</c:v>
                </c:pt>
                <c:pt idx="42">
                  <c:v>13.7</c:v>
                </c:pt>
                <c:pt idx="43">
                  <c:v>13.7</c:v>
                </c:pt>
                <c:pt idx="44">
                  <c:v>13.7</c:v>
                </c:pt>
                <c:pt idx="45">
                  <c:v>13.7</c:v>
                </c:pt>
                <c:pt idx="46">
                  <c:v>13.7</c:v>
                </c:pt>
                <c:pt idx="47">
                  <c:v>15.2</c:v>
                </c:pt>
              </c:numCache>
            </c:numRef>
          </c:val>
        </c:ser>
        <c:ser>
          <c:idx val="6"/>
          <c:order val="6"/>
          <c:tx>
            <c:strRef>
              <c:f>'Data Pg 3&amp;4'!$F$4:$F$6</c:f>
              <c:strCache>
                <c:ptCount val="1"/>
                <c:pt idx="0">
                  <c:v>LNG ex-Bintulu</c:v>
                </c:pt>
              </c:strCache>
            </c:strRef>
          </c:tx>
          <c:marker>
            <c:symbol val="none"/>
          </c:marker>
          <c:dLbls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layout>
                <c:manualLayout>
                  <c:x val="0.1245345803855742"/>
                  <c:y val="-1.60093281650257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LNG ex-Bintulu</a:t>
                    </a:r>
                  </a:p>
                </c:rich>
              </c:tx>
              <c:dLblPos val="r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delete val="1"/>
            </c:dLbl>
            <c:dLbl>
              <c:idx val="37"/>
              <c:delete val="1"/>
            </c:dLbl>
            <c:dLbl>
              <c:idx val="38"/>
              <c:delete val="1"/>
            </c:dLbl>
            <c:dLbl>
              <c:idx val="39"/>
              <c:delete val="1"/>
            </c:dLbl>
            <c:dLbl>
              <c:idx val="40"/>
              <c:delete val="1"/>
            </c:dLbl>
            <c:dLbl>
              <c:idx val="41"/>
              <c:delete val="1"/>
            </c:dLbl>
            <c:dLbl>
              <c:idx val="42"/>
              <c:delete val="1"/>
            </c:dLbl>
            <c:dLbl>
              <c:idx val="43"/>
              <c:delete val="1"/>
            </c:dLbl>
            <c:dLbl>
              <c:idx val="44"/>
              <c:delete val="1"/>
            </c:dLbl>
            <c:dLbl>
              <c:idx val="45"/>
              <c:delete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SerName val="1"/>
          </c:dLbls>
          <c:cat>
            <c:strRef>
              <c:f>'Data Pg 3&amp;4'!$A$8:$A$55</c:f>
              <c:strCache>
                <c:ptCount val="4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Jan 11</c:v>
                </c:pt>
                <c:pt idx="12">
                  <c:v>Feb 11</c:v>
                </c:pt>
                <c:pt idx="13">
                  <c:v>Mar11</c:v>
                </c:pt>
                <c:pt idx="14">
                  <c:v>Apr 11</c:v>
                </c:pt>
                <c:pt idx="15">
                  <c:v>May 11</c:v>
                </c:pt>
                <c:pt idx="16">
                  <c:v>June 11</c:v>
                </c:pt>
                <c:pt idx="17">
                  <c:v>July 11</c:v>
                </c:pt>
                <c:pt idx="18">
                  <c:v>Aug 11</c:v>
                </c:pt>
                <c:pt idx="19">
                  <c:v>Sep 11</c:v>
                </c:pt>
                <c:pt idx="20">
                  <c:v>Oct 11</c:v>
                </c:pt>
                <c:pt idx="21">
                  <c:v>Nov 11</c:v>
                </c:pt>
                <c:pt idx="22">
                  <c:v>Dec 11</c:v>
                </c:pt>
                <c:pt idx="23">
                  <c:v>Jan 12</c:v>
                </c:pt>
                <c:pt idx="24">
                  <c:v>Feb 12</c:v>
                </c:pt>
                <c:pt idx="25">
                  <c:v>Mar 12</c:v>
                </c:pt>
                <c:pt idx="26">
                  <c:v>Apr 12</c:v>
                </c:pt>
                <c:pt idx="27">
                  <c:v>May 12</c:v>
                </c:pt>
                <c:pt idx="28">
                  <c:v>June 12</c:v>
                </c:pt>
                <c:pt idx="29">
                  <c:v>July 12</c:v>
                </c:pt>
                <c:pt idx="30">
                  <c:v>Aug 12</c:v>
                </c:pt>
                <c:pt idx="31">
                  <c:v>Sep 12</c:v>
                </c:pt>
                <c:pt idx="32">
                  <c:v>Oct 12</c:v>
                </c:pt>
                <c:pt idx="33">
                  <c:v>Nov 12</c:v>
                </c:pt>
                <c:pt idx="34">
                  <c:v>Dec 12</c:v>
                </c:pt>
                <c:pt idx="35">
                  <c:v>Jan 13</c:v>
                </c:pt>
                <c:pt idx="36">
                  <c:v>Feb 13</c:v>
                </c:pt>
                <c:pt idx="37">
                  <c:v>Mac 13</c:v>
                </c:pt>
                <c:pt idx="38">
                  <c:v>Apr 13</c:v>
                </c:pt>
                <c:pt idx="39">
                  <c:v>May 13</c:v>
                </c:pt>
                <c:pt idx="40">
                  <c:v>June 13</c:v>
                </c:pt>
                <c:pt idx="41">
                  <c:v>July 13</c:v>
                </c:pt>
                <c:pt idx="42">
                  <c:v>Aug 13</c:v>
                </c:pt>
                <c:pt idx="43">
                  <c:v>Sep 13</c:v>
                </c:pt>
                <c:pt idx="44">
                  <c:v>Oct 13</c:v>
                </c:pt>
                <c:pt idx="45">
                  <c:v>Nov 13</c:v>
                </c:pt>
                <c:pt idx="46">
                  <c:v>Dec 13</c:v>
                </c:pt>
                <c:pt idx="47">
                  <c:v>Jan 14</c:v>
                </c:pt>
              </c:strCache>
            </c:strRef>
          </c:cat>
          <c:val>
            <c:numRef>
              <c:f>'Data Pg 3&amp;4'!$F$8:$F$53</c:f>
              <c:numCache>
                <c:formatCode>General</c:formatCode>
                <c:ptCount val="46"/>
                <c:pt idx="7" formatCode="_(* #,##0.00_);_(* \(#,##0.00\);_(* \-??_);_(@_)">
                  <c:v>25.153779085383729</c:v>
                </c:pt>
                <c:pt idx="8" formatCode="_(* #,##0.00_);_(* \(#,##0.00\);_(* \-??_);_(@_)">
                  <c:v>34.062287562202641</c:v>
                </c:pt>
                <c:pt idx="9" formatCode="_(* #,##0.00_);_(* \(#,##0.00\);_(* \-??_);_(@_)">
                  <c:v>27.952528473187719</c:v>
                </c:pt>
                <c:pt idx="10" formatCode="_(* #,##0.00_);_(* \(#,##0.00\);_(* \-??_);_(@_)">
                  <c:v>33.068625534562813</c:v>
                </c:pt>
                <c:pt idx="11" formatCode="_(* #,##0.00_);_(* \(#,##0.00\);_(* \-??_);_(@_)">
                  <c:v>32.23258085748671</c:v>
                </c:pt>
                <c:pt idx="12" formatCode="_(* #,##0.00_);_(* \(#,##0.00\);_(* \-??_);_(@_)">
                  <c:v>32.23258085748671</c:v>
                </c:pt>
                <c:pt idx="13" formatCode="_(* #,##0.00_);_(* \(#,##0.00\);_(* \-??_);_(@_)">
                  <c:v>34.995344671203775</c:v>
                </c:pt>
                <c:pt idx="14" formatCode="_(* #,##0.00_);_(* \(#,##0.00\);_(* \-??_);_(@_)">
                  <c:v>34.995344671203775</c:v>
                </c:pt>
                <c:pt idx="15" formatCode="_(* #,##0.00_);_(* \(#,##0.00\);_(* \-??_);_(@_)">
                  <c:v>34.995344671203775</c:v>
                </c:pt>
                <c:pt idx="16" formatCode="_(* #,##0.00_);_(* \(#,##0.00\);_(* \-??_);_(@_)">
                  <c:v>41.336204512820395</c:v>
                </c:pt>
                <c:pt idx="17" formatCode="_(* #,##0.00_);_(* \(#,##0.00\);_(* \-??_);_(@_)">
                  <c:v>41.336204512820395</c:v>
                </c:pt>
                <c:pt idx="18" formatCode="_(* #,##0.00_);_(* \(#,##0.00\);_(* \-??_);_(@_)">
                  <c:v>41.336204512820395</c:v>
                </c:pt>
                <c:pt idx="19" formatCode="_(* #,##0.00_);_(* \(#,##0.00\);_(* \-??_);_(@_)">
                  <c:v>44.577954805318825</c:v>
                </c:pt>
                <c:pt idx="20" formatCode="_(* #,##0.00_);_(* \(#,##0.00\);_(* \-??_);_(@_)">
                  <c:v>44.577954805318825</c:v>
                </c:pt>
                <c:pt idx="21" formatCode="_(* #,##0.00_);_(* \(#,##0.00\);_(* \-??_);_(@_)">
                  <c:v>44.577954805318825</c:v>
                </c:pt>
                <c:pt idx="22" formatCode="_(* #,##0.00_);_(* \(#,##0.00\);_(* \-??_);_(@_)">
                  <c:v>44.897057834058913</c:v>
                </c:pt>
                <c:pt idx="23" formatCode="_(* #,##0.00_);_(* \(#,##0.00\);_(* \-??_);_(@_)">
                  <c:v>44.897057834058913</c:v>
                </c:pt>
                <c:pt idx="24" formatCode="_(* #,##0.00_);_(* \(#,##0.00\);_(* \-??_);_(@_)">
                  <c:v>44.897057834058913</c:v>
                </c:pt>
                <c:pt idx="25" formatCode="_(* #,##0.00_);_(* \(#,##0.00\);_(* \-??_);_(@_)">
                  <c:v>44.717507044138493</c:v>
                </c:pt>
                <c:pt idx="26" formatCode="_(* #,##0.00_);_(* \(#,##0.00\);_(* \-??_);_(@_)">
                  <c:v>44.717507044138493</c:v>
                </c:pt>
                <c:pt idx="27" formatCode="_(* #,##0.00_);_(* \(#,##0.00\);_(* \-??_);_(@_)">
                  <c:v>44.717507044138493</c:v>
                </c:pt>
                <c:pt idx="28" formatCode="_(* #,##0.00_);_(* \(#,##0.00\);_(* \-??_);_(@_)">
                  <c:v>51.196819550744394</c:v>
                </c:pt>
                <c:pt idx="29" formatCode="_(* #,##0.00_);_(* \(#,##0.00\);_(* \-??_);_(@_)">
                  <c:v>51.196819550744394</c:v>
                </c:pt>
                <c:pt idx="30" formatCode="_(* #,##0.00_);_(* \(#,##0.00\);_(* \-??_);_(@_)">
                  <c:v>51.196819550744394</c:v>
                </c:pt>
                <c:pt idx="31" formatCode="_(* #,##0.00_);_(* \(#,##0.00\);_(* \-??_);_(@_)">
                  <c:v>40.888227345651494</c:v>
                </c:pt>
                <c:pt idx="32" formatCode="_(* #,##0.00_);_(* \(#,##0.00\);_(* \-??_);_(@_)">
                  <c:v>40.888227345651494</c:v>
                </c:pt>
                <c:pt idx="33" formatCode="_(* #,##0.00_);_(* \(#,##0.00\);_(* \-??_);_(@_)">
                  <c:v>40.888227345651494</c:v>
                </c:pt>
                <c:pt idx="34" formatCode="_(* #,##0.00_);_(* \(#,##0.00\);_(* \-??_);_(@_)">
                  <c:v>42.728677149564561</c:v>
                </c:pt>
                <c:pt idx="35" formatCode="_(* #,##0.00_);_(* \(#,##0.00\);_(* \-??_);_(@_)">
                  <c:v>42.728677149564561</c:v>
                </c:pt>
                <c:pt idx="36" formatCode="_(* #,##0.00_);_(* \(#,##0.00\);_(* \-??_);_(@_)">
                  <c:v>42.728677149564561</c:v>
                </c:pt>
                <c:pt idx="37" formatCode="_(* #,##0.00_);_(* \(#,##0.00\);_(* \-??_);_(@_)">
                  <c:v>43.002257546489567</c:v>
                </c:pt>
                <c:pt idx="38" formatCode="_(* #,##0.00_);_(* \(#,##0.00\);_(* \-??_);_(@_)">
                  <c:v>43.002257546489567</c:v>
                </c:pt>
                <c:pt idx="39" formatCode="_(* #,##0.00_);_(* \(#,##0.00\);_(* \-??_);_(@_)">
                  <c:v>43.002257546489567</c:v>
                </c:pt>
                <c:pt idx="40" formatCode="_(* #,##0.00_);_(* \(#,##0.00\);_(* \-??_);_(@_)">
                  <c:v>45.351957391201772</c:v>
                </c:pt>
                <c:pt idx="41" formatCode="_(* #,##0.00_);_(* \(#,##0.00\);_(* \-??_);_(@_)">
                  <c:v>45.351957391201772</c:v>
                </c:pt>
                <c:pt idx="42" formatCode="_(* #,##0.00_);_(* \(#,##0.00\);_(* \-??_);_(@_)">
                  <c:v>45.351957391201772</c:v>
                </c:pt>
                <c:pt idx="43" formatCode="_(* #,##0.00_);_(* \(#,##0.00\);_(* \-??_);_(@_)">
                  <c:v>45.840782787770941</c:v>
                </c:pt>
                <c:pt idx="44" formatCode="_(* #,##0.00_);_(* \(#,##0.00\);_(* \-??_);_(@_)">
                  <c:v>45.840782787770941</c:v>
                </c:pt>
                <c:pt idx="45" formatCode="_(* #,##0.00_);_(* \(#,##0.00\);_(* \-??_);_(@_)">
                  <c:v>45.840782787770941</c:v>
                </c:pt>
              </c:numCache>
            </c:numRef>
          </c:val>
        </c:ser>
        <c:ser>
          <c:idx val="7"/>
          <c:order val="7"/>
          <c:tx>
            <c:strRef>
              <c:f>'Data Pg 3&amp;4'!$G$4:$G$6</c:f>
              <c:strCache>
                <c:ptCount val="1"/>
                <c:pt idx="0">
                  <c:v>Diesel</c:v>
                </c:pt>
              </c:strCache>
            </c:strRef>
          </c:tx>
          <c:marker>
            <c:symbol val="none"/>
          </c:marker>
          <c:dLbls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delete val="1"/>
            </c:dLbl>
            <c:dLbl>
              <c:idx val="37"/>
              <c:delete val="1"/>
            </c:dLbl>
            <c:dLbl>
              <c:idx val="38"/>
              <c:delete val="1"/>
            </c:dLbl>
            <c:dLbl>
              <c:idx val="39"/>
              <c:delete val="1"/>
            </c:dLbl>
            <c:dLbl>
              <c:idx val="40"/>
              <c:delete val="1"/>
            </c:dLbl>
            <c:dLbl>
              <c:idx val="41"/>
              <c:delete val="1"/>
            </c:dLbl>
            <c:dLbl>
              <c:idx val="42"/>
              <c:layout>
                <c:manualLayout>
                  <c:x val="4.6023688663282457E-2"/>
                  <c:y val="-2.05831903945111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Diesel</a:t>
                    </a:r>
                  </a:p>
                </c:rich>
              </c:tx>
              <c:dLblPos val="r"/>
            </c:dLbl>
            <c:dLbl>
              <c:idx val="43"/>
              <c:delete val="1"/>
            </c:dLbl>
            <c:dLbl>
              <c:idx val="44"/>
              <c:delete val="1"/>
            </c:dLbl>
            <c:dLbl>
              <c:idx val="45"/>
              <c:delete val="1"/>
            </c:dLbl>
            <c:dLbl>
              <c:idx val="46"/>
              <c:delete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SerName val="1"/>
          </c:dLbls>
          <c:val>
            <c:numRef>
              <c:f>'Data Pg 3&amp;4'!$G$8:$G$54</c:f>
              <c:numCache>
                <c:formatCode>General</c:formatCode>
                <c:ptCount val="47"/>
                <c:pt idx="5" formatCode="_(* #,##0.00_);_(* \(#,##0.00\);_(* \-??_);_(@_)">
                  <c:v>51.567425000000007</c:v>
                </c:pt>
                <c:pt idx="6" formatCode="_(* #,##0.00_);_(* \(#,##0.00\);_(* \-??_);_(@_)">
                  <c:v>59.520824999999988</c:v>
                </c:pt>
                <c:pt idx="7" formatCode="_(* #,##0.00_);_(* \(#,##0.00\);_(* \-??_);_(@_)">
                  <c:v>61.554674999999996</c:v>
                </c:pt>
                <c:pt idx="8" formatCode="_(* #,##0.00_);_(* \(#,##0.00\);_(* \-??_);_(@_)">
                  <c:v>74.306050000000013</c:v>
                </c:pt>
                <c:pt idx="9" formatCode="_(* #,##0.00_);_(* \(#,##0.00\);_(* \-??_);_(@_)">
                  <c:v>58.774625</c:v>
                </c:pt>
                <c:pt idx="10" formatCode="_(* #,##0.00_);_(* \(#,##0.00\);_(* \-??_);_(@_)">
                  <c:v>67.750799999999998</c:v>
                </c:pt>
                <c:pt idx="11" formatCode="_(* #,##0.00_);_(* \(#,##0.00\);_(* \-??_);_(@_)">
                  <c:v>75.047700000000006</c:v>
                </c:pt>
                <c:pt idx="12" formatCode="_(* #,##0.00_);_(* \(#,##0.00\);_(* \-??_);_(@_)">
                  <c:v>79.797900000000027</c:v>
                </c:pt>
                <c:pt idx="13" formatCode="_(* #,##0.00_);_(* \(#,##0.00\);_(* \-??_);_(@_)">
                  <c:v>86.923200000000023</c:v>
                </c:pt>
                <c:pt idx="14" formatCode="_(* #,##0.00_);_(* \(#,##0.00\);_(* \-??_);_(@_)">
                  <c:v>90.335699999999989</c:v>
                </c:pt>
                <c:pt idx="15" formatCode="_(* #,##0.00_);_(* \(#,##0.00\);_(* \-??_);_(@_)">
                  <c:v>84.220500000000001</c:v>
                </c:pt>
                <c:pt idx="16" formatCode="_(* #,##0.00_);_(* \(#,##0.00\);_(* \-??_);_(@_)">
                  <c:v>84.165900000000008</c:v>
                </c:pt>
                <c:pt idx="17" formatCode="_(* #,##0.00_);_(* \(#,##0.00\);_(* \-??_);_(@_)">
                  <c:v>84.548100000000005</c:v>
                </c:pt>
                <c:pt idx="18" formatCode="_(* #,##0.00_);_(* \(#,##0.00\);_(* \-??_);_(@_)">
                  <c:v>81.7089</c:v>
                </c:pt>
                <c:pt idx="19" formatCode="_(* #,##0.00_);_(* \(#,##0.00\);_(* \-??_);_(@_)">
                  <c:v>83.647200000000026</c:v>
                </c:pt>
                <c:pt idx="20" formatCode="_(* #,##0.00_);_(* \(#,##0.00\);_(* \-??_);_(@_)">
                  <c:v>84.275100000000009</c:v>
                </c:pt>
                <c:pt idx="21" formatCode="_(* #,##0.00_);_(* \(#,##0.00\);_(* \-??_);_(@_)">
                  <c:v>87.987899999999996</c:v>
                </c:pt>
                <c:pt idx="22" formatCode="_(* #,##0.00_);_(* \(#,##0.00\);_(* \-??_);_(@_)">
                  <c:v>85.667400000000001</c:v>
                </c:pt>
                <c:pt idx="23" formatCode="_(* #,##0.00_);_(* \(#,##0.00\);_(* \-??_);_(@_)">
                  <c:v>87.141600000000025</c:v>
                </c:pt>
                <c:pt idx="24" formatCode="_(* #,##0.00_);_(* \(#,##0.00\);_(* \-??_);_(@_)">
                  <c:v>87.714900000000227</c:v>
                </c:pt>
                <c:pt idx="25" formatCode="_(* #,##0.00_);_(* \(#,##0.00\);_(* \-??_);_(@_)">
                  <c:v>89.980800000000002</c:v>
                </c:pt>
                <c:pt idx="26" formatCode="_(* #,##0.00_);_(* \(#,##0.00\);_(* \-??_);_(@_)">
                  <c:v>88.916100000000327</c:v>
                </c:pt>
                <c:pt idx="27" formatCode="_(* #,##0.00_);_(* \(#,##0.00\);_(* \-??_);_(@_)">
                  <c:v>84.356999999999999</c:v>
                </c:pt>
                <c:pt idx="28" formatCode="_(* #,##0.00_);_(* \(#,##0.00\);_(* \-??_);_(@_)">
                  <c:v>78.897000000000006</c:v>
                </c:pt>
                <c:pt idx="29" formatCode="_(* #,##0.00_);_(* \(#,##0.00\);_(* \-??_);_(@_)">
                  <c:v>82.718999999999994</c:v>
                </c:pt>
                <c:pt idx="30" formatCode="_(* #,##0.00_);_(* \(#,##0.00\);_(* \-??_);_(@_)">
                  <c:v>76.986000000000004</c:v>
                </c:pt>
                <c:pt idx="31" formatCode="_(* #,##0.00_);_(* \(#,##0.00\);_(* \-??_);_(@_)">
                  <c:v>76.986000000000004</c:v>
                </c:pt>
                <c:pt idx="32" formatCode="_(* #,##0.00_);_(* \(#,##0.00\);_(* \-??_);_(@_)">
                  <c:v>75.020400000000009</c:v>
                </c:pt>
                <c:pt idx="33" formatCode="_(* #,##0.00_);_(* \(#,##0.00\);_(* \-??_);_(@_)">
                  <c:v>75.020400000000009</c:v>
                </c:pt>
                <c:pt idx="34" formatCode="_(* #,##0.00_);_(* \(#,##0.00\);_(* \-??_);_(@_)">
                  <c:v>72.563400000000001</c:v>
                </c:pt>
                <c:pt idx="35" formatCode="_(* #,##0.00_);_(* \(#,##0.00\);_(* \-??_);_(@_)">
                  <c:v>73.10939999999998</c:v>
                </c:pt>
                <c:pt idx="36" formatCode="_(* #,##0.00_);_(* \(#,##0.00\);_(* \-??_);_(@_)">
                  <c:v>77.723100000000002</c:v>
                </c:pt>
                <c:pt idx="37" formatCode="_(* #,##0.00_);_(* \(#,##0.00\);_(* \-??_);_(@_)">
                  <c:v>72.836400000000012</c:v>
                </c:pt>
                <c:pt idx="38" formatCode="_(* #,##0.00_);_(* \(#,##0.00\);_(* \-??_);_(@_)">
                  <c:v>67.949700000000007</c:v>
                </c:pt>
                <c:pt idx="39" formatCode="_(* #,##0.00_);_(* \(#,##0.00\);_(* \-??_);_(@_)">
                  <c:v>67.212600000000023</c:v>
                </c:pt>
                <c:pt idx="40" formatCode="_(* #,##0.00_);_(* \(#,##0.00\);_(* \-??_);_(@_)">
                  <c:v>67.212600000000023</c:v>
                </c:pt>
                <c:pt idx="41" formatCode="_(* #,##0.00_);_(* \(#,##0.00\);_(* \-??_);_(@_)">
                  <c:v>71.225699999999989</c:v>
                </c:pt>
                <c:pt idx="42" formatCode="_(* #,##0.00_);_(* \(#,##0.00\);_(* \-??_);_(@_)">
                  <c:v>74.392499999999998</c:v>
                </c:pt>
                <c:pt idx="43" formatCode="_(* #,##0.00_);_(* \(#,##0.00\);_(* \-??_);_(@_)">
                  <c:v>76.685699999999983</c:v>
                </c:pt>
                <c:pt idx="44" formatCode="_(* #,##0.00_);_(* \(#,##0.00\);_(* \-??_);_(@_)">
                  <c:v>76.685699999999983</c:v>
                </c:pt>
                <c:pt idx="45" formatCode="_(* #,##0.00_);_(* \(#,##0.00\);_(* \-??_);_(@_)">
                  <c:v>74.474400000000003</c:v>
                </c:pt>
                <c:pt idx="46" formatCode="_(* #,##0.00_);_(* \(#,##0.00\);_(* \-??_);_(@_)">
                  <c:v>74.474400000000003</c:v>
                </c:pt>
              </c:numCache>
            </c:numRef>
          </c:val>
        </c:ser>
        <c:marker val="1"/>
        <c:axId val="93373184"/>
        <c:axId val="93374720"/>
      </c:lineChart>
      <c:catAx>
        <c:axId val="93373184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-5400000" vert="horz"/>
          <a:lstStyle/>
          <a:p>
            <a:pPr>
              <a:defRPr lang="en-US"/>
            </a:pPr>
            <a:endParaRPr lang="en-US"/>
          </a:p>
        </c:txPr>
        <c:crossAx val="93374720"/>
        <c:crossesAt val="0"/>
        <c:auto val="1"/>
        <c:lblAlgn val="ctr"/>
        <c:lblOffset val="100"/>
        <c:tickLblSkip val="1"/>
        <c:tickMarkSkip val="1"/>
      </c:catAx>
      <c:valAx>
        <c:axId val="93374720"/>
        <c:scaling>
          <c:orientation val="minMax"/>
          <c:max val="9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lang="en-US"/>
                </a:pPr>
                <a:r>
                  <a:rPr lang="en-US"/>
                  <a:t>RM/mmBtu</a:t>
                </a:r>
              </a:p>
            </c:rich>
          </c:tx>
          <c:layout>
            <c:manualLayout>
              <c:xMode val="edge"/>
              <c:yMode val="edge"/>
              <c:x val="1.7719546478010058E-2"/>
              <c:y val="3.8757445199281475E-2"/>
            </c:manualLayout>
          </c:layout>
        </c:title>
        <c:numFmt formatCode="0" sourceLinked="0"/>
        <c:majorTickMark val="none"/>
        <c:tickLblPos val="low"/>
        <c:txPr>
          <a:bodyPr rot="0" vert="horz"/>
          <a:lstStyle/>
          <a:p>
            <a:pPr>
              <a:defRPr lang="en-US"/>
            </a:pPr>
            <a:endParaRPr lang="en-US"/>
          </a:p>
        </c:txPr>
        <c:crossAx val="93373184"/>
        <c:crosses val="autoZero"/>
        <c:crossBetween val="between"/>
      </c:valAx>
    </c:plotArea>
    <c:dispBlanksAs val="gap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MY"/>
  <c:style val="1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MY" sz="1400"/>
            </a:pPr>
            <a:r>
              <a:rPr lang="en-MY" sz="1400" dirty="0"/>
              <a:t>Average MV Tariff </a:t>
            </a:r>
            <a:r>
              <a:rPr lang="en-MY" sz="1400"/>
              <a:t>US </a:t>
            </a:r>
            <a:r>
              <a:rPr lang="en-MY" sz="1400" smtClean="0"/>
              <a:t>cents/kWh</a:t>
            </a:r>
            <a:endParaRPr lang="en-MY" sz="1400" dirty="0"/>
          </a:p>
        </c:rich>
      </c:tx>
      <c:layout>
        <c:manualLayout>
          <c:xMode val="edge"/>
          <c:yMode val="edge"/>
          <c:x val="0.18535388584901474"/>
          <c:y val="3.5246143012611496E-2"/>
        </c:manualLayout>
      </c:layout>
    </c:title>
    <c:plotArea>
      <c:layout>
        <c:manualLayout>
          <c:layoutTarget val="inner"/>
          <c:xMode val="edge"/>
          <c:yMode val="edge"/>
          <c:x val="0.21052006604013204"/>
          <c:y val="0.14448786889443857"/>
          <c:w val="0.6917045369328888"/>
          <c:h val="0.72152340332459175"/>
        </c:manualLayout>
      </c:layout>
      <c:barChart>
        <c:barDir val="bar"/>
        <c:grouping val="clustered"/>
        <c:ser>
          <c:idx val="1"/>
          <c:order val="0"/>
          <c:tx>
            <c:strRef>
              <c:f>Comparison!$L$16</c:f>
              <c:strCache>
                <c:ptCount val="1"/>
                <c:pt idx="0">
                  <c:v>Exchange Rate @ Feb 2014</c:v>
                </c:pt>
              </c:strCache>
            </c:strRef>
          </c:tx>
          <c:dLbls>
            <c:txPr>
              <a:bodyPr/>
              <a:lstStyle/>
              <a:p>
                <a:pPr>
                  <a:defRPr lang="en-MY" sz="1000"/>
                </a:pPr>
                <a:endParaRPr lang="en-US"/>
              </a:p>
            </c:txPr>
            <c:showVal val="1"/>
          </c:dLbls>
          <c:cat>
            <c:strRef>
              <c:f>Comparison!$A$17:$A$25</c:f>
              <c:strCache>
                <c:ptCount val="9"/>
                <c:pt idx="0">
                  <c:v>USA-PG&amp;E</c:v>
                </c:pt>
                <c:pt idx="1">
                  <c:v>Malaysia - Previous Tariff</c:v>
                </c:pt>
                <c:pt idx="2">
                  <c:v>Malaysia - New Tariff</c:v>
                </c:pt>
                <c:pt idx="3">
                  <c:v>Singapore</c:v>
                </c:pt>
                <c:pt idx="4">
                  <c:v>Thailand</c:v>
                </c:pt>
                <c:pt idx="5">
                  <c:v>Indonesia</c:v>
                </c:pt>
                <c:pt idx="6">
                  <c:v>Philippines</c:v>
                </c:pt>
                <c:pt idx="7">
                  <c:v>South Korea</c:v>
                </c:pt>
                <c:pt idx="8">
                  <c:v>Taiwan</c:v>
                </c:pt>
              </c:strCache>
            </c:strRef>
          </c:cat>
          <c:val>
            <c:numRef>
              <c:f>Comparison!$L$17:$L$25</c:f>
              <c:numCache>
                <c:formatCode>0.00</c:formatCode>
                <c:ptCount val="9"/>
                <c:pt idx="0">
                  <c:v>11.113107037037036</c:v>
                </c:pt>
                <c:pt idx="1">
                  <c:v>10.109160442493748</c:v>
                </c:pt>
                <c:pt idx="2">
                  <c:v>11.809604476271154</c:v>
                </c:pt>
                <c:pt idx="3">
                  <c:v>19.24396916040773</c:v>
                </c:pt>
                <c:pt idx="4">
                  <c:v>12.983702979677506</c:v>
                </c:pt>
                <c:pt idx="5">
                  <c:v>13.496531679907102</c:v>
                </c:pt>
                <c:pt idx="6">
                  <c:v>19.159622979844929</c:v>
                </c:pt>
                <c:pt idx="7">
                  <c:v>9.493896252462136</c:v>
                </c:pt>
                <c:pt idx="8">
                  <c:v>11.346240743833908</c:v>
                </c:pt>
              </c:numCache>
            </c:numRef>
          </c:val>
        </c:ser>
        <c:axId val="92923392"/>
        <c:axId val="92925312"/>
      </c:barChart>
      <c:catAx>
        <c:axId val="9292339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lang="en-MY" sz="1000"/>
                </a:pPr>
                <a:r>
                  <a:rPr lang="en-US" sz="1000" dirty="0" smtClean="0"/>
                  <a:t>Cents/kWh</a:t>
                </a:r>
                <a:endParaRPr lang="en-MY" sz="1000" dirty="0"/>
              </a:p>
            </c:rich>
          </c:tx>
          <c:layout>
            <c:manualLayout>
              <c:xMode val="edge"/>
              <c:yMode val="edge"/>
              <c:x val="0.86440677966101698"/>
              <c:y val="0.91369470584469625"/>
            </c:manualLayout>
          </c:layout>
        </c:title>
        <c:majorTickMark val="none"/>
        <c:tickLblPos val="nextTo"/>
        <c:txPr>
          <a:bodyPr/>
          <a:lstStyle/>
          <a:p>
            <a:pPr>
              <a:defRPr lang="en-MY" sz="1050"/>
            </a:pPr>
            <a:endParaRPr lang="en-US"/>
          </a:p>
        </c:txPr>
        <c:crossAx val="92925312"/>
        <c:crosses val="autoZero"/>
        <c:auto val="1"/>
        <c:lblAlgn val="ctr"/>
        <c:lblOffset val="100"/>
      </c:catAx>
      <c:valAx>
        <c:axId val="92925312"/>
        <c:scaling>
          <c:orientation val="minMax"/>
        </c:scaling>
        <c:axPos val="b"/>
        <c:majorGridlines/>
        <c:numFmt formatCode="0.00" sourceLinked="1"/>
        <c:majorTickMark val="none"/>
        <c:tickLblPos val="nextTo"/>
        <c:txPr>
          <a:bodyPr/>
          <a:lstStyle/>
          <a:p>
            <a:pPr>
              <a:defRPr lang="en-MY" sz="1200"/>
            </a:pPr>
            <a:endParaRPr lang="en-US"/>
          </a:p>
        </c:txPr>
        <c:crossAx val="9292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267672049468387"/>
          <c:y val="0.94910809167146792"/>
          <c:w val="0.67220430107526852"/>
          <c:h val="5.0891908328532104E-2"/>
        </c:manualLayout>
      </c:layout>
      <c:txPr>
        <a:bodyPr/>
        <a:lstStyle/>
        <a:p>
          <a:pPr>
            <a:defRPr lang="en-MY" sz="1200"/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MY"/>
  <c:style val="1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MY" sz="1400"/>
            </a:pPr>
            <a:r>
              <a:rPr lang="en-MY" sz="1400" dirty="0"/>
              <a:t>Average HV Tariff US </a:t>
            </a:r>
            <a:r>
              <a:rPr lang="en-MY" sz="1400" dirty="0" smtClean="0"/>
              <a:t>cents/kWh </a:t>
            </a:r>
            <a:endParaRPr lang="en-MY" sz="1400" dirty="0"/>
          </a:p>
        </c:rich>
      </c:tx>
      <c:layout>
        <c:manualLayout>
          <c:xMode val="edge"/>
          <c:yMode val="edge"/>
          <c:x val="0.17095889496863742"/>
          <c:y val="1.3374323579922879E-2"/>
        </c:manualLayout>
      </c:layout>
    </c:title>
    <c:plotArea>
      <c:layout>
        <c:manualLayout>
          <c:layoutTarget val="inner"/>
          <c:xMode val="edge"/>
          <c:yMode val="edge"/>
          <c:x val="0.30975451597962445"/>
          <c:y val="0.11123667411943877"/>
          <c:w val="0.61927782924193309"/>
          <c:h val="0.74685363403649296"/>
        </c:manualLayout>
      </c:layout>
      <c:barChart>
        <c:barDir val="bar"/>
        <c:grouping val="clustered"/>
        <c:ser>
          <c:idx val="1"/>
          <c:order val="0"/>
          <c:tx>
            <c:strRef>
              <c:f>Comparison!$L$2</c:f>
              <c:strCache>
                <c:ptCount val="1"/>
                <c:pt idx="0">
                  <c:v>Exchange Rate @ Feb 2014</c:v>
                </c:pt>
              </c:strCache>
            </c:strRef>
          </c:tx>
          <c:dLbls>
            <c:txPr>
              <a:bodyPr/>
              <a:lstStyle/>
              <a:p>
                <a:pPr>
                  <a:defRPr lang="en-MY" sz="1000"/>
                </a:pPr>
                <a:endParaRPr lang="en-US"/>
              </a:p>
            </c:txPr>
            <c:showVal val="1"/>
          </c:dLbls>
          <c:cat>
            <c:strRef>
              <c:f>Comparison!$A$3:$A$11</c:f>
              <c:strCache>
                <c:ptCount val="9"/>
                <c:pt idx="0">
                  <c:v>USA-PG&amp;E</c:v>
                </c:pt>
                <c:pt idx="1">
                  <c:v>Malaysia - Previous Tariff</c:v>
                </c:pt>
                <c:pt idx="2">
                  <c:v>Malaysia - New Tariff</c:v>
                </c:pt>
                <c:pt idx="3">
                  <c:v>Singapore</c:v>
                </c:pt>
                <c:pt idx="4">
                  <c:v>Thailand</c:v>
                </c:pt>
                <c:pt idx="5">
                  <c:v>Indonesia</c:v>
                </c:pt>
                <c:pt idx="6">
                  <c:v>Philippines</c:v>
                </c:pt>
                <c:pt idx="7">
                  <c:v>South Korea</c:v>
                </c:pt>
                <c:pt idx="8">
                  <c:v>Taiwan</c:v>
                </c:pt>
              </c:strCache>
            </c:strRef>
          </c:cat>
          <c:val>
            <c:numRef>
              <c:f>Comparison!$L$3:$L$11</c:f>
              <c:numCache>
                <c:formatCode>0.00</c:formatCode>
                <c:ptCount val="9"/>
                <c:pt idx="0">
                  <c:v>10.692598917284037</c:v>
                </c:pt>
                <c:pt idx="1">
                  <c:v>8.9578467356245248</c:v>
                </c:pt>
                <c:pt idx="2">
                  <c:v>10.472694917139492</c:v>
                </c:pt>
                <c:pt idx="3">
                  <c:v>17.556155071210135</c:v>
                </c:pt>
                <c:pt idx="4">
                  <c:v>11.366635347769687</c:v>
                </c:pt>
                <c:pt idx="5">
                  <c:v>7.8676742233417265</c:v>
                </c:pt>
                <c:pt idx="6">
                  <c:v>18.96224529506673</c:v>
                </c:pt>
                <c:pt idx="7">
                  <c:v>10.850048856298784</c:v>
                </c:pt>
                <c:pt idx="8">
                  <c:v>9.7020474261848211</c:v>
                </c:pt>
              </c:numCache>
            </c:numRef>
          </c:val>
        </c:ser>
        <c:axId val="93486464"/>
        <c:axId val="93508736"/>
      </c:barChart>
      <c:catAx>
        <c:axId val="9348646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n-MY" sz="1050"/>
            </a:pPr>
            <a:endParaRPr lang="en-US"/>
          </a:p>
        </c:txPr>
        <c:crossAx val="93508736"/>
        <c:crosses val="autoZero"/>
        <c:auto val="1"/>
        <c:lblAlgn val="ctr"/>
        <c:lblOffset val="100"/>
      </c:catAx>
      <c:valAx>
        <c:axId val="9350873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lang="en-MY" sz="1000"/>
                </a:pPr>
                <a:r>
                  <a:rPr lang="en-US" sz="1000" dirty="0" smtClean="0"/>
                  <a:t>Cents/kWh</a:t>
                </a:r>
                <a:endParaRPr lang="en-MY" sz="1000" dirty="0"/>
              </a:p>
            </c:rich>
          </c:tx>
          <c:layout>
            <c:manualLayout>
              <c:xMode val="edge"/>
              <c:yMode val="edge"/>
              <c:x val="0.85607912740416181"/>
              <c:y val="0.90082012896536057"/>
            </c:manualLayout>
          </c:layout>
        </c:title>
        <c:numFmt formatCode="0.00" sourceLinked="1"/>
        <c:majorTickMark val="none"/>
        <c:tickLblPos val="nextTo"/>
        <c:txPr>
          <a:bodyPr/>
          <a:lstStyle/>
          <a:p>
            <a:pPr>
              <a:defRPr lang="en-MY" sz="1200"/>
            </a:pPr>
            <a:endParaRPr lang="en-US"/>
          </a:p>
        </c:txPr>
        <c:crossAx val="93486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362613484789832"/>
          <c:y val="0.93638070704124488"/>
          <c:w val="0.57786906759605872"/>
          <c:h val="4.2188360714169766E-2"/>
        </c:manualLayout>
      </c:layout>
      <c:txPr>
        <a:bodyPr/>
        <a:lstStyle/>
        <a:p>
          <a:pPr>
            <a:defRPr lang="en-MY" sz="1200"/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2078E-847F-4BBA-AB91-7817EC415548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F8E0E154-4F7C-4EEC-BB15-7764B894A32F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1800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rPr>
            <a:t>Higher order thinking skills </a:t>
          </a:r>
          <a:r>
            <a:rPr lang="en-US" altLang="en-US" sz="1800" b="1" dirty="0" smtClean="0">
              <a:solidFill>
                <a:schemeClr val="bg2">
                  <a:lumMod val="10000"/>
                </a:schemeClr>
              </a:solidFill>
              <a:latin typeface="Symbol" pitchFamily="18" charset="2"/>
            </a:rPr>
            <a:t>-  </a:t>
          </a:r>
          <a:r>
            <a:rPr lang="en-US" altLang="en-US" sz="1800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rPr>
            <a:t>Improvements in PISA &amp; TIMSS results </a:t>
          </a:r>
        </a:p>
        <a:p>
          <a:pPr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2BBB4312-15CC-4DDB-ACAD-D5A8636C280A}" type="parTrans" cxnId="{291578EE-986C-4E3A-B5DE-61F5B0166171}">
      <dgm:prSet/>
      <dgm:spPr/>
      <dgm:t>
        <a:bodyPr/>
        <a:lstStyle/>
        <a:p>
          <a:endParaRPr lang="en-US"/>
        </a:p>
      </dgm:t>
    </dgm:pt>
    <dgm:pt modelId="{FA950099-66C5-42E1-8653-84019033F108}" type="sibTrans" cxnId="{291578EE-986C-4E3A-B5DE-61F5B0166171}">
      <dgm:prSet/>
      <dgm:spPr/>
      <dgm:t>
        <a:bodyPr/>
        <a:lstStyle/>
        <a:p>
          <a:endParaRPr lang="en-US"/>
        </a:p>
      </dgm:t>
    </dgm:pt>
    <dgm:pt modelId="{2D618298-A73E-4D05-971E-AE73CAF8FA7E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1800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rPr>
            <a:t>Based on project-focused tasks</a:t>
          </a:r>
        </a:p>
        <a:p>
          <a:pPr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3D73255-EB0A-416B-8B61-2D2710A0A9B9}" type="parTrans" cxnId="{E68B547B-E3CC-42C7-B7C9-FB0F7E6D7AD2}">
      <dgm:prSet/>
      <dgm:spPr/>
      <dgm:t>
        <a:bodyPr/>
        <a:lstStyle/>
        <a:p>
          <a:endParaRPr lang="en-US"/>
        </a:p>
      </dgm:t>
    </dgm:pt>
    <dgm:pt modelId="{B7580E31-10DB-43A5-84FB-408C44314493}" type="sibTrans" cxnId="{E68B547B-E3CC-42C7-B7C9-FB0F7E6D7AD2}">
      <dgm:prSet/>
      <dgm:spPr/>
      <dgm:t>
        <a:bodyPr/>
        <a:lstStyle/>
        <a:p>
          <a:endParaRPr lang="en-US"/>
        </a:p>
      </dgm:t>
    </dgm:pt>
    <dgm:pt modelId="{FAB9EF32-4D4A-4AB7-B85A-98F78B097911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1800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rPr>
            <a:t>Relate to authentic or real world problems</a:t>
          </a:r>
        </a:p>
        <a:p>
          <a:pPr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E64894C6-F3C1-44C8-9669-08EA14D7FB37}" type="parTrans" cxnId="{40C4F61C-4AD9-4481-BD00-8594C5264C10}">
      <dgm:prSet/>
      <dgm:spPr/>
      <dgm:t>
        <a:bodyPr/>
        <a:lstStyle/>
        <a:p>
          <a:endParaRPr lang="en-US"/>
        </a:p>
      </dgm:t>
    </dgm:pt>
    <dgm:pt modelId="{E880E89A-2B2C-46EF-872D-E5500E4EB70D}" type="sibTrans" cxnId="{40C4F61C-4AD9-4481-BD00-8594C5264C10}">
      <dgm:prSet/>
      <dgm:spPr/>
      <dgm:t>
        <a:bodyPr/>
        <a:lstStyle/>
        <a:p>
          <a:endParaRPr lang="en-US"/>
        </a:p>
      </dgm:t>
    </dgm:pt>
    <dgm:pt modelId="{2491DDFC-A22E-47EC-9012-4F4B23246F2F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altLang="en-US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rPr>
            <a:t>Integrate technology</a:t>
          </a:r>
          <a:endParaRPr lang="en-US" altLang="en-US" b="1" dirty="0">
            <a:solidFill>
              <a:schemeClr val="bg2">
                <a:lumMod val="10000"/>
              </a:schemeClr>
            </a:solidFill>
            <a:latin typeface="Arial Narrow" pitchFamily="34" charset="0"/>
          </a:endParaRPr>
        </a:p>
      </dgm:t>
    </dgm:pt>
    <dgm:pt modelId="{0B808E58-32FE-40E8-8C90-173ACBF2C677}" type="parTrans" cxnId="{6E8B2C12-ECD0-4FD6-971A-63F075134D47}">
      <dgm:prSet/>
      <dgm:spPr/>
      <dgm:t>
        <a:bodyPr/>
        <a:lstStyle/>
        <a:p>
          <a:endParaRPr lang="en-US"/>
        </a:p>
      </dgm:t>
    </dgm:pt>
    <dgm:pt modelId="{0BF88F16-96AD-4504-A34C-D13FDEF0ECCC}" type="sibTrans" cxnId="{6E8B2C12-ECD0-4FD6-971A-63F075134D47}">
      <dgm:prSet/>
      <dgm:spPr/>
      <dgm:t>
        <a:bodyPr/>
        <a:lstStyle/>
        <a:p>
          <a:endParaRPr lang="en-US"/>
        </a:p>
      </dgm:t>
    </dgm:pt>
    <dgm:pt modelId="{A5E5AF2D-4D17-4099-AD31-014D47E84A9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altLang="en-US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rPr>
            <a:t>Reach disciplines both within &amp; beyond STEM fields</a:t>
          </a:r>
          <a:endParaRPr lang="en-US" altLang="en-US" b="1" dirty="0">
            <a:solidFill>
              <a:schemeClr val="bg2">
                <a:lumMod val="10000"/>
              </a:schemeClr>
            </a:solidFill>
            <a:latin typeface="Arial Narrow" pitchFamily="34" charset="0"/>
          </a:endParaRPr>
        </a:p>
      </dgm:t>
    </dgm:pt>
    <dgm:pt modelId="{C95B07A4-71D4-4A15-8FF9-0E4BB4D44172}" type="parTrans" cxnId="{E41FC212-079D-42F4-955C-46708B243D3E}">
      <dgm:prSet/>
      <dgm:spPr/>
      <dgm:t>
        <a:bodyPr/>
        <a:lstStyle/>
        <a:p>
          <a:endParaRPr lang="en-US"/>
        </a:p>
      </dgm:t>
    </dgm:pt>
    <dgm:pt modelId="{D884428F-89E7-434A-82DB-B31E4B124838}" type="sibTrans" cxnId="{E41FC212-079D-42F4-955C-46708B243D3E}">
      <dgm:prSet/>
      <dgm:spPr/>
      <dgm:t>
        <a:bodyPr/>
        <a:lstStyle/>
        <a:p>
          <a:endParaRPr lang="en-US"/>
        </a:p>
      </dgm:t>
    </dgm:pt>
    <dgm:pt modelId="{1002B13A-E134-4297-90E8-52040633B3D7}" type="pres">
      <dgm:prSet presAssocID="{1A52078E-847F-4BBA-AB91-7817EC415548}" presName="linearFlow" presStyleCnt="0">
        <dgm:presLayoutVars>
          <dgm:dir/>
          <dgm:resizeHandles val="exact"/>
        </dgm:presLayoutVars>
      </dgm:prSet>
      <dgm:spPr/>
    </dgm:pt>
    <dgm:pt modelId="{A43A1BC1-5958-400B-9D97-52E992B37239}" type="pres">
      <dgm:prSet presAssocID="{2491DDFC-A22E-47EC-9012-4F4B23246F2F}" presName="composite" presStyleCnt="0"/>
      <dgm:spPr/>
    </dgm:pt>
    <dgm:pt modelId="{B5C131EC-A8DA-4076-A2A7-2F3EBCAE10EE}" type="pres">
      <dgm:prSet presAssocID="{2491DDFC-A22E-47EC-9012-4F4B23246F2F}" presName="imgShp" presStyleLbl="fgImgPlace1" presStyleIdx="0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DAD76D16-35A7-4E32-82F8-6C8AA1943030}" type="pres">
      <dgm:prSet presAssocID="{2491DDFC-A22E-47EC-9012-4F4B23246F2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B1ECD-D056-417C-9999-1B0FF8FC3C3E}" type="pres">
      <dgm:prSet presAssocID="{0BF88F16-96AD-4504-A34C-D13FDEF0ECCC}" presName="spacing" presStyleCnt="0"/>
      <dgm:spPr/>
    </dgm:pt>
    <dgm:pt modelId="{DFA0D89C-DD6D-4BAE-880A-CDE334904B6D}" type="pres">
      <dgm:prSet presAssocID="{A5E5AF2D-4D17-4099-AD31-014D47E84A93}" presName="composite" presStyleCnt="0"/>
      <dgm:spPr/>
    </dgm:pt>
    <dgm:pt modelId="{7F01B337-1B37-480C-86A8-760178E29ACA}" type="pres">
      <dgm:prSet presAssocID="{A5E5AF2D-4D17-4099-AD31-014D47E84A93}" presName="imgShp" presStyleLbl="fgImgPlace1" presStyleIdx="1" presStyleCnt="5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432C7330-99CA-45CF-8E06-5C7FC5E21F96}" type="pres">
      <dgm:prSet presAssocID="{A5E5AF2D-4D17-4099-AD31-014D47E84A93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A06AC-BE29-4A22-AF4E-656918F6773E}" type="pres">
      <dgm:prSet presAssocID="{D884428F-89E7-434A-82DB-B31E4B124838}" presName="spacing" presStyleCnt="0"/>
      <dgm:spPr/>
    </dgm:pt>
    <dgm:pt modelId="{630CCBC3-1F76-4925-ADD9-D7183BEE0E2A}" type="pres">
      <dgm:prSet presAssocID="{FAB9EF32-4D4A-4AB7-B85A-98F78B097911}" presName="composite" presStyleCnt="0"/>
      <dgm:spPr/>
    </dgm:pt>
    <dgm:pt modelId="{2D2CCE9E-694D-4E7F-BFEE-841C7D8A8606}" type="pres">
      <dgm:prSet presAssocID="{FAB9EF32-4D4A-4AB7-B85A-98F78B097911}" presName="imgShp" presStyleLbl="fgImgPlace1" presStyleIdx="2" presStyleCnt="5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06439C73-49C9-4F03-AE15-E346B7D6515C}" type="pres">
      <dgm:prSet presAssocID="{FAB9EF32-4D4A-4AB7-B85A-98F78B09791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5A3AA-A3BB-433F-A176-B2B70ED1A79F}" type="pres">
      <dgm:prSet presAssocID="{E880E89A-2B2C-46EF-872D-E5500E4EB70D}" presName="spacing" presStyleCnt="0"/>
      <dgm:spPr/>
    </dgm:pt>
    <dgm:pt modelId="{1F9CC9A2-3B06-43E9-9C98-DBB83849C664}" type="pres">
      <dgm:prSet presAssocID="{2D618298-A73E-4D05-971E-AE73CAF8FA7E}" presName="composite" presStyleCnt="0"/>
      <dgm:spPr/>
    </dgm:pt>
    <dgm:pt modelId="{30B1A05E-4D42-4BEE-BB82-5BFF53D2BC6C}" type="pres">
      <dgm:prSet presAssocID="{2D618298-A73E-4D05-971E-AE73CAF8FA7E}" presName="imgShp" presStyleLbl="fgImgPlace1" presStyleIdx="3" presStyleCnt="5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E5C3AC2C-714C-4301-8394-555F1F776CFA}" type="pres">
      <dgm:prSet presAssocID="{2D618298-A73E-4D05-971E-AE73CAF8FA7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7A350-B862-4140-82D7-8EB541528DB6}" type="pres">
      <dgm:prSet presAssocID="{B7580E31-10DB-43A5-84FB-408C44314493}" presName="spacing" presStyleCnt="0"/>
      <dgm:spPr/>
    </dgm:pt>
    <dgm:pt modelId="{610B4561-8121-41E8-8761-F67F13647161}" type="pres">
      <dgm:prSet presAssocID="{F8E0E154-4F7C-4EEC-BB15-7764B894A32F}" presName="composite" presStyleCnt="0"/>
      <dgm:spPr/>
    </dgm:pt>
    <dgm:pt modelId="{B2006703-660A-4D8D-A4FC-7DF5F5FCF017}" type="pres">
      <dgm:prSet presAssocID="{F8E0E154-4F7C-4EEC-BB15-7764B894A32F}" presName="imgShp" presStyleLbl="fgImgPlace1" presStyleIdx="4" presStyleCnt="5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95D68948-8729-46A1-8C1C-A249CC55EC34}" type="pres">
      <dgm:prSet presAssocID="{F8E0E154-4F7C-4EEC-BB15-7764B894A32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8B2C12-ECD0-4FD6-971A-63F075134D47}" srcId="{1A52078E-847F-4BBA-AB91-7817EC415548}" destId="{2491DDFC-A22E-47EC-9012-4F4B23246F2F}" srcOrd="0" destOrd="0" parTransId="{0B808E58-32FE-40E8-8C90-173ACBF2C677}" sibTransId="{0BF88F16-96AD-4504-A34C-D13FDEF0ECCC}"/>
    <dgm:cxn modelId="{E68B547B-E3CC-42C7-B7C9-FB0F7E6D7AD2}" srcId="{1A52078E-847F-4BBA-AB91-7817EC415548}" destId="{2D618298-A73E-4D05-971E-AE73CAF8FA7E}" srcOrd="3" destOrd="0" parTransId="{03D73255-EB0A-416B-8B61-2D2710A0A9B9}" sibTransId="{B7580E31-10DB-43A5-84FB-408C44314493}"/>
    <dgm:cxn modelId="{291578EE-986C-4E3A-B5DE-61F5B0166171}" srcId="{1A52078E-847F-4BBA-AB91-7817EC415548}" destId="{F8E0E154-4F7C-4EEC-BB15-7764B894A32F}" srcOrd="4" destOrd="0" parTransId="{2BBB4312-15CC-4DDB-ACAD-D5A8636C280A}" sibTransId="{FA950099-66C5-42E1-8653-84019033F108}"/>
    <dgm:cxn modelId="{4E308441-B651-43B6-928A-6C65FB93D249}" type="presOf" srcId="{1A52078E-847F-4BBA-AB91-7817EC415548}" destId="{1002B13A-E134-4297-90E8-52040633B3D7}" srcOrd="0" destOrd="0" presId="urn:microsoft.com/office/officeart/2005/8/layout/vList3#2"/>
    <dgm:cxn modelId="{A2CBEFC1-599A-4B4C-A4C2-95AF641BE412}" type="presOf" srcId="{A5E5AF2D-4D17-4099-AD31-014D47E84A93}" destId="{432C7330-99CA-45CF-8E06-5C7FC5E21F96}" srcOrd="0" destOrd="0" presId="urn:microsoft.com/office/officeart/2005/8/layout/vList3#2"/>
    <dgm:cxn modelId="{E41FC212-079D-42F4-955C-46708B243D3E}" srcId="{1A52078E-847F-4BBA-AB91-7817EC415548}" destId="{A5E5AF2D-4D17-4099-AD31-014D47E84A93}" srcOrd="1" destOrd="0" parTransId="{C95B07A4-71D4-4A15-8FF9-0E4BB4D44172}" sibTransId="{D884428F-89E7-434A-82DB-B31E4B124838}"/>
    <dgm:cxn modelId="{A78E6112-795A-49EE-A264-96CA0392F9CB}" type="presOf" srcId="{2491DDFC-A22E-47EC-9012-4F4B23246F2F}" destId="{DAD76D16-35A7-4E32-82F8-6C8AA1943030}" srcOrd="0" destOrd="0" presId="urn:microsoft.com/office/officeart/2005/8/layout/vList3#2"/>
    <dgm:cxn modelId="{BF1493B8-09F1-4D65-991D-84F7358373E6}" type="presOf" srcId="{F8E0E154-4F7C-4EEC-BB15-7764B894A32F}" destId="{95D68948-8729-46A1-8C1C-A249CC55EC34}" srcOrd="0" destOrd="0" presId="urn:microsoft.com/office/officeart/2005/8/layout/vList3#2"/>
    <dgm:cxn modelId="{40C4F61C-4AD9-4481-BD00-8594C5264C10}" srcId="{1A52078E-847F-4BBA-AB91-7817EC415548}" destId="{FAB9EF32-4D4A-4AB7-B85A-98F78B097911}" srcOrd="2" destOrd="0" parTransId="{E64894C6-F3C1-44C8-9669-08EA14D7FB37}" sibTransId="{E880E89A-2B2C-46EF-872D-E5500E4EB70D}"/>
    <dgm:cxn modelId="{29684632-0CD0-4ED7-AF84-6E060ABF50F6}" type="presOf" srcId="{2D618298-A73E-4D05-971E-AE73CAF8FA7E}" destId="{E5C3AC2C-714C-4301-8394-555F1F776CFA}" srcOrd="0" destOrd="0" presId="urn:microsoft.com/office/officeart/2005/8/layout/vList3#2"/>
    <dgm:cxn modelId="{3D15A0F3-FEED-4348-A76B-222A7C06EE7E}" type="presOf" srcId="{FAB9EF32-4D4A-4AB7-B85A-98F78B097911}" destId="{06439C73-49C9-4F03-AE15-E346B7D6515C}" srcOrd="0" destOrd="0" presId="urn:microsoft.com/office/officeart/2005/8/layout/vList3#2"/>
    <dgm:cxn modelId="{9532C082-8E66-47F0-B8B2-87B360EC9581}" type="presParOf" srcId="{1002B13A-E134-4297-90E8-52040633B3D7}" destId="{A43A1BC1-5958-400B-9D97-52E992B37239}" srcOrd="0" destOrd="0" presId="urn:microsoft.com/office/officeart/2005/8/layout/vList3#2"/>
    <dgm:cxn modelId="{9C76C6B9-86EA-463C-8017-70B6182E5369}" type="presParOf" srcId="{A43A1BC1-5958-400B-9D97-52E992B37239}" destId="{B5C131EC-A8DA-4076-A2A7-2F3EBCAE10EE}" srcOrd="0" destOrd="0" presId="urn:microsoft.com/office/officeart/2005/8/layout/vList3#2"/>
    <dgm:cxn modelId="{102754D3-7E4C-4CC6-9C46-AA9912E10B23}" type="presParOf" srcId="{A43A1BC1-5958-400B-9D97-52E992B37239}" destId="{DAD76D16-35A7-4E32-82F8-6C8AA1943030}" srcOrd="1" destOrd="0" presId="urn:microsoft.com/office/officeart/2005/8/layout/vList3#2"/>
    <dgm:cxn modelId="{B746EC86-5C11-4462-94E1-4A66E6D79BAE}" type="presParOf" srcId="{1002B13A-E134-4297-90E8-52040633B3D7}" destId="{96FB1ECD-D056-417C-9999-1B0FF8FC3C3E}" srcOrd="1" destOrd="0" presId="urn:microsoft.com/office/officeart/2005/8/layout/vList3#2"/>
    <dgm:cxn modelId="{305A6497-C697-44F3-9C2F-041A0046B5B8}" type="presParOf" srcId="{1002B13A-E134-4297-90E8-52040633B3D7}" destId="{DFA0D89C-DD6D-4BAE-880A-CDE334904B6D}" srcOrd="2" destOrd="0" presId="urn:microsoft.com/office/officeart/2005/8/layout/vList3#2"/>
    <dgm:cxn modelId="{8CE7E667-EDC6-4F38-AEDD-6C0F045896D8}" type="presParOf" srcId="{DFA0D89C-DD6D-4BAE-880A-CDE334904B6D}" destId="{7F01B337-1B37-480C-86A8-760178E29ACA}" srcOrd="0" destOrd="0" presId="urn:microsoft.com/office/officeart/2005/8/layout/vList3#2"/>
    <dgm:cxn modelId="{0AE83377-0BC6-4047-B6D9-8F0901442275}" type="presParOf" srcId="{DFA0D89C-DD6D-4BAE-880A-CDE334904B6D}" destId="{432C7330-99CA-45CF-8E06-5C7FC5E21F96}" srcOrd="1" destOrd="0" presId="urn:microsoft.com/office/officeart/2005/8/layout/vList3#2"/>
    <dgm:cxn modelId="{263607F5-677F-486C-853A-BC97156D3851}" type="presParOf" srcId="{1002B13A-E134-4297-90E8-52040633B3D7}" destId="{427A06AC-BE29-4A22-AF4E-656918F6773E}" srcOrd="3" destOrd="0" presId="urn:microsoft.com/office/officeart/2005/8/layout/vList3#2"/>
    <dgm:cxn modelId="{3DE2946A-7116-4831-8D14-A9018FD7B033}" type="presParOf" srcId="{1002B13A-E134-4297-90E8-52040633B3D7}" destId="{630CCBC3-1F76-4925-ADD9-D7183BEE0E2A}" srcOrd="4" destOrd="0" presId="urn:microsoft.com/office/officeart/2005/8/layout/vList3#2"/>
    <dgm:cxn modelId="{F27C4AC4-3374-4A0D-8373-9A1FD10C0F4C}" type="presParOf" srcId="{630CCBC3-1F76-4925-ADD9-D7183BEE0E2A}" destId="{2D2CCE9E-694D-4E7F-BFEE-841C7D8A8606}" srcOrd="0" destOrd="0" presId="urn:microsoft.com/office/officeart/2005/8/layout/vList3#2"/>
    <dgm:cxn modelId="{56422AC1-E45A-4EC0-9546-F5962C6FE802}" type="presParOf" srcId="{630CCBC3-1F76-4925-ADD9-D7183BEE0E2A}" destId="{06439C73-49C9-4F03-AE15-E346B7D6515C}" srcOrd="1" destOrd="0" presId="urn:microsoft.com/office/officeart/2005/8/layout/vList3#2"/>
    <dgm:cxn modelId="{D594A554-2221-4F28-8BC5-E6CBA6F0BD0E}" type="presParOf" srcId="{1002B13A-E134-4297-90E8-52040633B3D7}" destId="{FE85A3AA-A3BB-433F-A176-B2B70ED1A79F}" srcOrd="5" destOrd="0" presId="urn:microsoft.com/office/officeart/2005/8/layout/vList3#2"/>
    <dgm:cxn modelId="{BB4573D6-38CA-434E-965E-2D430E6D3999}" type="presParOf" srcId="{1002B13A-E134-4297-90E8-52040633B3D7}" destId="{1F9CC9A2-3B06-43E9-9C98-DBB83849C664}" srcOrd="6" destOrd="0" presId="urn:microsoft.com/office/officeart/2005/8/layout/vList3#2"/>
    <dgm:cxn modelId="{470A70A6-F0EE-482E-884A-0C6F181E2770}" type="presParOf" srcId="{1F9CC9A2-3B06-43E9-9C98-DBB83849C664}" destId="{30B1A05E-4D42-4BEE-BB82-5BFF53D2BC6C}" srcOrd="0" destOrd="0" presId="urn:microsoft.com/office/officeart/2005/8/layout/vList3#2"/>
    <dgm:cxn modelId="{B9823077-3D2E-4401-934B-85CE25AE5EDF}" type="presParOf" srcId="{1F9CC9A2-3B06-43E9-9C98-DBB83849C664}" destId="{E5C3AC2C-714C-4301-8394-555F1F776CFA}" srcOrd="1" destOrd="0" presId="urn:microsoft.com/office/officeart/2005/8/layout/vList3#2"/>
    <dgm:cxn modelId="{000E38F7-AEF6-40AB-BC43-FADAE8E57A73}" type="presParOf" srcId="{1002B13A-E134-4297-90E8-52040633B3D7}" destId="{FA67A350-B862-4140-82D7-8EB541528DB6}" srcOrd="7" destOrd="0" presId="urn:microsoft.com/office/officeart/2005/8/layout/vList3#2"/>
    <dgm:cxn modelId="{F13300FC-13ED-479E-9A86-112086AD4F53}" type="presParOf" srcId="{1002B13A-E134-4297-90E8-52040633B3D7}" destId="{610B4561-8121-41E8-8761-F67F13647161}" srcOrd="8" destOrd="0" presId="urn:microsoft.com/office/officeart/2005/8/layout/vList3#2"/>
    <dgm:cxn modelId="{C189FE52-EF92-4F5B-8430-D12B2F8619AF}" type="presParOf" srcId="{610B4561-8121-41E8-8761-F67F13647161}" destId="{B2006703-660A-4D8D-A4FC-7DF5F5FCF017}" srcOrd="0" destOrd="0" presId="urn:microsoft.com/office/officeart/2005/8/layout/vList3#2"/>
    <dgm:cxn modelId="{668E59DE-21EE-4681-A32E-F76D7D89AB6A}" type="presParOf" srcId="{610B4561-8121-41E8-8761-F67F13647161}" destId="{95D68948-8729-46A1-8C1C-A249CC55EC34}" srcOrd="1" destOrd="0" presId="urn:microsoft.com/office/officeart/2005/8/layout/vList3#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0.91878</cdr:x>
      <cdr:y>0.44597</cdr:y>
    </cdr:from>
    <cdr:to>
      <cdr:x>0.94416</cdr:x>
      <cdr:y>0.70154</cdr:y>
    </cdr:to>
    <cdr:sp macro="" textlink="">
      <cdr:nvSpPr>
        <cdr:cNvPr id="2" name="Right Brace 1"/>
        <cdr:cNvSpPr/>
      </cdr:nvSpPr>
      <cdr:spPr bwMode="auto">
        <a:xfrm xmlns:a="http://schemas.openxmlformats.org/drawingml/2006/main">
          <a:off x="8620155" y="2476500"/>
          <a:ext cx="238096" cy="1419228"/>
        </a:xfrm>
        <a:prstGeom xmlns:a="http://schemas.openxmlformats.org/drawingml/2006/main" prst="rightBrac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0.93943</cdr:x>
      <cdr:y>0.54202</cdr:y>
    </cdr:from>
    <cdr:to>
      <cdr:x>0.99492</cdr:x>
      <cdr:y>0.63293</cdr:y>
    </cdr:to>
    <cdr:sp macro="" textlink="">
      <cdr:nvSpPr>
        <cdr:cNvPr id="3" name="Rectangle 2"/>
        <cdr:cNvSpPr/>
      </cdr:nvSpPr>
      <cdr:spPr bwMode="auto">
        <a:xfrm xmlns:a="http://schemas.openxmlformats.org/drawingml/2006/main">
          <a:off x="8031296" y="2829089"/>
          <a:ext cx="474365" cy="4745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r>
            <a:rPr lang="en-US" sz="1000" b="1" dirty="0"/>
            <a:t>~70%</a:t>
          </a:r>
          <a:r>
            <a:rPr lang="en-US" sz="1000" b="1" baseline="0" dirty="0"/>
            <a:t> Subsidy</a:t>
          </a:r>
          <a:endParaRPr lang="en-US" sz="1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25558-2220-4906-B394-5C27C8A0C3FD}" type="datetimeFigureOut">
              <a:rPr lang="en-US" smtClean="0"/>
              <a:pPr/>
              <a:t>2/18/2016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7EA0C-B0E1-4BE0-A02B-A4A81C376049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ms-MY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C186E-828E-450C-832D-8165E6AE936A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022E-510C-44D5-A80F-31481933D7FE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9514-FAAB-4166-A67C-1132C491C38E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5B7-65F9-47CC-A0A7-F6CA5518AD00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5D5B-26D4-4B53-8887-95C1CCB28659}" type="datetime1">
              <a:rPr lang="en-US" smtClean="0"/>
              <a:t>2/18/2016</a:t>
            </a:fld>
            <a:endParaRPr lang="en-M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B1AA-D273-4E19-8214-45DD3E92199D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B3BF-3880-4CC8-BB42-96CCBF5D450F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4937-882A-4967-A0C1-D2B463F3313F}" type="datetime1">
              <a:rPr lang="en-US" smtClean="0"/>
              <a:t>2/18/2016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03B4-312D-47EE-BA64-68272B119FB1}" type="datetime1">
              <a:rPr lang="en-US" smtClean="0"/>
              <a:t>2/18/2016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3064-4CFF-445E-8776-B58B202D2E72}" type="datetime1">
              <a:rPr lang="en-US" smtClean="0"/>
              <a:t>2/18/2016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EBC6-F7D8-427C-9D1A-CAEF2D017919}" type="datetime1">
              <a:rPr lang="en-US" smtClean="0"/>
              <a:t>2/18/2016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6CB-5F97-4DD7-B1BE-E046E39EC9BE}" type="datetime1">
              <a:rPr lang="en-US" smtClean="0"/>
              <a:t>2/18/2016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3E40-C76E-41EC-BD64-4BFC1CAFCC84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1E97-DAC2-47E0-BAA7-E09D011BDF8B}" type="datetime1">
              <a:rPr lang="en-US" smtClean="0"/>
              <a:t>2/18/2016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3A1A-5681-4601-A83B-7482EE7F559F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89FD-AB19-47ED-B1DB-CEE686B72773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AC22-2C39-457B-A171-2701578A3B36}" type="datetime1">
              <a:rPr lang="en-US" smtClean="0"/>
              <a:t>2/18/2016</a:t>
            </a:fld>
            <a:endParaRPr lang="en-MY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5D6-7FE7-4EC9-9788-A10A665E66F6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506A-4E53-4941-9282-194AA40D2646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53AE-0C0A-4781-AE59-6EE75AE6BEB1}" type="datetime1">
              <a:rPr lang="en-US" smtClean="0"/>
              <a:t>2/18/2016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0743-F760-444C-A1F0-80A5CCE1714C}" type="datetime1">
              <a:rPr lang="en-US" smtClean="0"/>
              <a:t>2/18/2016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DA8D-82F9-4ECE-90D2-7B08BB366DAB}" type="datetime1">
              <a:rPr lang="en-US" smtClean="0"/>
              <a:t>2/18/2016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7FF4-2597-4DB5-89C3-94AAE0059E91}" type="datetime1">
              <a:rPr lang="en-US" smtClean="0"/>
              <a:t>2/18/2016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422F-3D83-4088-A47D-D4191CC87FDC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302B-A651-4EA1-A556-016F7861FD61}" type="datetime1">
              <a:rPr lang="en-US" smtClean="0"/>
              <a:t>2/18/2016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102C-98AB-47AB-8BAE-B85BCBE3A6E4}" type="datetime1">
              <a:rPr lang="en-US" smtClean="0"/>
              <a:t>2/18/2016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C4D4-7C1F-48B9-B5C0-35BE48DF1766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B466-F6CD-4F0F-8E6A-ACF8EFA35118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2380-A4B8-47D6-8623-10ADEE94891D}" type="datetime1">
              <a:rPr lang="en-US" smtClean="0"/>
              <a:t>2/18/2016</a:t>
            </a:fld>
            <a:endParaRPr lang="en-MY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6902-89D0-425F-B5A3-65679C161ADA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F732-3F1C-4C49-AFD7-D3278F3B039C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3521-EF45-4388-9D80-B2749F2EE674}" type="datetime1">
              <a:rPr lang="en-US" smtClean="0"/>
              <a:t>2/18/2016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7015-AB25-43EB-A0B4-14C9421D9570}" type="datetime1">
              <a:rPr lang="en-US" smtClean="0"/>
              <a:t>2/18/2016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F444-B3EC-4CB9-AC04-7B530AED1D78}" type="datetime1">
              <a:rPr lang="en-US" smtClean="0"/>
              <a:t>2/18/2016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2CC4-D687-45C5-A7C4-B2E65DE4B9B0}" type="datetime1">
              <a:rPr lang="en-US" smtClean="0"/>
              <a:t>2/18/2016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A481-BBB0-4ADB-9764-88DE11699AE0}" type="datetime1">
              <a:rPr lang="en-US" smtClean="0"/>
              <a:t>2/18/2016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1802-9311-42DF-80AB-0A245365C731}" type="datetime1">
              <a:rPr lang="en-US" smtClean="0"/>
              <a:t>2/18/2016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5D46-DF6A-473A-BDFC-2838D8620A51}" type="datetime1">
              <a:rPr lang="en-US" smtClean="0"/>
              <a:t>2/18/2016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50E6-800B-49D5-B18C-2F0F14BC3867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08FA-CB4A-4EBF-900A-A5B8B953B88A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EAA3C9-4AD0-406D-9579-12BEAAB9FAA0}" type="datetime1">
              <a:rPr lang="en-US" smtClean="0"/>
              <a:t>2/18/2016</a:t>
            </a:fld>
            <a:endParaRPr lang="en-MY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1F6C2-CE36-4EC0-B6E8-E7B22A27DA19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22EBD-ADB4-436F-A38B-4C5BA4D06121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EC453-13B7-4556-8507-CA8A0D6F4F96}" type="datetime1">
              <a:rPr lang="en-US" smtClean="0"/>
              <a:t>2/18/2016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094A3-DC3F-4D1C-A7DA-33D2CEC7297D}" type="datetime1">
              <a:rPr lang="en-US" smtClean="0"/>
              <a:t>2/18/2016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D117-9C8A-438A-845B-5FCF3D6FF980}" type="datetime1">
              <a:rPr lang="en-US" smtClean="0"/>
              <a:t>2/18/2016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C1896-A720-4086-9FD3-6602544B580E}" type="datetime1">
              <a:rPr lang="en-US" smtClean="0"/>
              <a:t>2/18/2016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D792E-1CE4-41A1-889E-B0186C42D027}" type="datetime1">
              <a:rPr lang="en-US" smtClean="0"/>
              <a:t>2/18/2016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7F1EAD-B396-4ACE-BA17-9C31F3CC0793}" type="datetime1">
              <a:rPr lang="en-US" smtClean="0"/>
              <a:t>2/18/2016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5C8BE3-2C4A-4A7B-A056-C046F636FE64}" type="datetime1">
              <a:rPr lang="en-US" smtClean="0"/>
              <a:t>2/18/2016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D05F0A-9E7F-4BA2-95A4-03FCB09998B2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A764A-8242-418C-9C35-BC67C56FAEEE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EC76-4980-40FF-BF47-9D541319B838}" type="datetime1">
              <a:rPr lang="en-US" smtClean="0"/>
              <a:t>2/18/2016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FFB2-F0A4-4B1F-A9F2-BCB4C8B0C43C}" type="datetime1">
              <a:rPr lang="en-US" smtClean="0"/>
              <a:t>2/18/2016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A75B-056F-4180-81F0-CAE894A5A186}" type="datetime1">
              <a:rPr lang="en-US" smtClean="0"/>
              <a:t>2/18/2016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5F27-2695-4B90-AFC6-09D08B36EF0B}" type="datetime1">
              <a:rPr lang="en-US" smtClean="0"/>
              <a:t>2/18/2016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D248-75B6-4738-B580-53A83C5F58D7}" type="datetime1">
              <a:rPr lang="en-US" smtClean="0"/>
              <a:t>2/18/2016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DE644A-4702-4DA6-B8C1-E38F033C4E51}" type="datetime1">
              <a:rPr lang="en-US" smtClean="0"/>
              <a:t>2/18/2016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BC6E4C-7A2A-4EE4-994F-83AE8BB45AA4}" type="datetime1">
              <a:rPr lang="en-US" smtClean="0"/>
              <a:t>2/18/2016</a:t>
            </a:fld>
            <a:endParaRPr lang="en-MY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5A1FF7-2AE1-414B-8237-99F97D064847}" type="datetime1">
              <a:rPr lang="en-US" smtClean="0"/>
              <a:t>2/18/2016</a:t>
            </a:fld>
            <a:endParaRPr lang="en-MY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146F01-94BC-403C-B647-F3A8DD1FED77}" type="datetime1">
              <a:rPr lang="en-US" smtClean="0"/>
              <a:t>2/18/2016</a:t>
            </a:fld>
            <a:endParaRPr lang="en-MY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MY" smtClean="0"/>
              <a:t>Malaysia (Xth APEC-Tsukuba Conference 2016)</a:t>
            </a:r>
            <a:endParaRPr lang="en-MY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B99E40-2996-411A-A59C-A04C5C49ADB8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28662" y="3071810"/>
            <a:ext cx="7300906" cy="2214578"/>
          </a:xfrm>
        </p:spPr>
        <p:txBody>
          <a:bodyPr/>
          <a:lstStyle/>
          <a:p>
            <a:r>
              <a:rPr lang="en-MY" dirty="0" smtClean="0"/>
              <a:t>What is the issue on energy?</a:t>
            </a:r>
          </a:p>
          <a:p>
            <a:r>
              <a:rPr lang="en-MY" dirty="0" smtClean="0"/>
              <a:t>What reform is going on?</a:t>
            </a:r>
          </a:p>
          <a:p>
            <a:r>
              <a:rPr lang="en-MY" dirty="0" smtClean="0"/>
              <a:t>Lesson study for cross border?</a:t>
            </a:r>
            <a:endParaRPr lang="en-MY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42844" y="142852"/>
            <a:ext cx="4786346" cy="96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 minutes presentation </a:t>
            </a:r>
            <a:endParaRPr kumimoji="0" lang="en-MY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000100" y="107154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MY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Malaysia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MY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MY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SEAMEO RECSAM</a:t>
            </a:r>
            <a:r>
              <a:rPr kumimoji="0" lang="en-MY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7818" y="571501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SUHAIDAH TAHIR</a:t>
            </a:r>
            <a:endParaRPr lang="en-MY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25" y="404813"/>
            <a:ext cx="6559550" cy="620712"/>
          </a:xfrm>
          <a:solidFill>
            <a:srgbClr val="C0000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Calibri" pitchFamily="34" charset="0"/>
              </a:rPr>
              <a:t>Malaysia’s Final 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Gulim" pitchFamily="34" charset="-127"/>
                <a:cs typeface="Calibri" pitchFamily="34" charset="0"/>
              </a:rPr>
              <a:t>Energy Intensity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94" y="1071546"/>
            <a:ext cx="8991600" cy="496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228600" y="5791200"/>
            <a:ext cx="5638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900">
                <a:solidFill>
                  <a:srgbClr val="000000"/>
                </a:solidFill>
                <a:latin typeface="Trebuchet MS" pitchFamily="34" charset="0"/>
              </a:rPr>
              <a:t>Note:		Intensity = Quantity of energy required per unit output or activity</a:t>
            </a:r>
            <a:endParaRPr lang="en-US" sz="800">
              <a:solidFill>
                <a:srgbClr val="000000"/>
              </a:solidFill>
            </a:endParaRPr>
          </a:p>
          <a:p>
            <a:pPr eaLnBrk="0" hangingPunct="0"/>
            <a:r>
              <a:rPr lang="en-GB" sz="900">
                <a:solidFill>
                  <a:srgbClr val="000000"/>
                </a:solidFill>
                <a:latin typeface="Trebuchet MS" pitchFamily="34" charset="0"/>
              </a:rPr>
              <a:t>		(*): Final Energy Demand / GDP at 2005 prices</a:t>
            </a:r>
            <a:endParaRPr lang="en-US" sz="800">
              <a:solidFill>
                <a:srgbClr val="000000"/>
              </a:solidFill>
            </a:endParaRPr>
          </a:p>
          <a:p>
            <a:pPr eaLnBrk="0" hangingPunct="0"/>
            <a:r>
              <a:rPr lang="en-GB" sz="900">
                <a:solidFill>
                  <a:srgbClr val="000000"/>
                </a:solidFill>
                <a:latin typeface="Trebuchet MS" pitchFamily="34" charset="0"/>
              </a:rPr>
              <a:t>		(**): Industrial Energy Demand / Industrial GDP at 2005 prices</a:t>
            </a:r>
            <a:endParaRPr lang="en-US" sz="800">
              <a:solidFill>
                <a:srgbClr val="000000"/>
              </a:solidFill>
            </a:endParaRPr>
          </a:p>
          <a:p>
            <a:pPr eaLnBrk="0" hangingPunct="0"/>
            <a:r>
              <a:rPr lang="en-GB" sz="900">
                <a:solidFill>
                  <a:srgbClr val="000000"/>
                </a:solidFill>
                <a:latin typeface="Trebuchet MS" pitchFamily="34" charset="0"/>
              </a:rPr>
              <a:t>Source:		i) Department of Statistics Malaysia</a:t>
            </a:r>
            <a:endParaRPr lang="en-US" sz="800">
              <a:solidFill>
                <a:srgbClr val="000000"/>
              </a:solidFill>
            </a:endParaRPr>
          </a:p>
          <a:p>
            <a:pPr eaLnBrk="0" hangingPunct="0"/>
            <a:r>
              <a:rPr lang="en-GB" sz="900">
                <a:solidFill>
                  <a:srgbClr val="000000"/>
                </a:solidFill>
                <a:latin typeface="Trebuchet MS" pitchFamily="34" charset="0"/>
              </a:rPr>
              <a:t>		ii) National Energy Balance 2011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60421" name="Picture 10" descr="Logo S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850" y="6396038"/>
            <a:ext cx="14573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6707187" cy="684213"/>
          </a:xfrm>
          <a:solidFill>
            <a:srgbClr val="C0000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n-lt"/>
                <a:ea typeface="Gulim" pitchFamily="34" charset="-127"/>
                <a:cs typeface="Calibri" pitchFamily="34" charset="0"/>
              </a:rPr>
              <a:t>Malaysia’s Electricity 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Gulim" pitchFamily="34" charset="-127"/>
                <a:cs typeface="Calibri" pitchFamily="34" charset="0"/>
              </a:rPr>
              <a:t>Intensity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8991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152400" y="5715000"/>
            <a:ext cx="5257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900">
                <a:solidFill>
                  <a:srgbClr val="000000"/>
                </a:solidFill>
                <a:latin typeface="Trebuchet MS" pitchFamily="34" charset="0"/>
              </a:rPr>
              <a:t>Note:	Intensity = Quantity of energy required per unit output or activity</a:t>
            </a:r>
            <a:endParaRPr lang="en-US" sz="800">
              <a:solidFill>
                <a:srgbClr val="000000"/>
              </a:solidFill>
            </a:endParaRPr>
          </a:p>
          <a:p>
            <a:pPr eaLnBrk="0" hangingPunct="0"/>
            <a:r>
              <a:rPr lang="en-GB" sz="900">
                <a:solidFill>
                  <a:srgbClr val="000000"/>
                </a:solidFill>
                <a:latin typeface="Trebuchet MS" pitchFamily="34" charset="0"/>
              </a:rPr>
              <a:t>	(*): Electricity Intensity (toe/RM Million GDP at 2005 prices</a:t>
            </a:r>
            <a:endParaRPr lang="en-US" sz="800">
              <a:solidFill>
                <a:srgbClr val="000000"/>
              </a:solidFill>
            </a:endParaRPr>
          </a:p>
          <a:p>
            <a:pPr eaLnBrk="0" hangingPunct="0"/>
            <a:r>
              <a:rPr lang="en-GB" sz="900">
                <a:solidFill>
                  <a:srgbClr val="000000"/>
                </a:solidFill>
                <a:latin typeface="Trebuchet MS" pitchFamily="34" charset="0"/>
              </a:rPr>
              <a:t>	(**): Electricity Intensity (GWh/RM Million GDP) at 2005 prices</a:t>
            </a:r>
            <a:endParaRPr lang="en-US" sz="800">
              <a:solidFill>
                <a:srgbClr val="000000"/>
              </a:solidFill>
            </a:endParaRPr>
          </a:p>
          <a:p>
            <a:pPr eaLnBrk="0" hangingPunct="0"/>
            <a:r>
              <a:rPr lang="en-GB" sz="900">
                <a:solidFill>
                  <a:srgbClr val="000000"/>
                </a:solidFill>
                <a:latin typeface="Trebuchet MS" pitchFamily="34" charset="0"/>
              </a:rPr>
              <a:t>Sources:	i) Department of Statistics Malaysia</a:t>
            </a:r>
            <a:endParaRPr lang="en-US" sz="800">
              <a:solidFill>
                <a:srgbClr val="000000"/>
              </a:solidFill>
            </a:endParaRPr>
          </a:p>
          <a:p>
            <a:pPr eaLnBrk="0" hangingPunct="0"/>
            <a:r>
              <a:rPr lang="en-GB" sz="900">
                <a:solidFill>
                  <a:srgbClr val="000000"/>
                </a:solidFill>
                <a:latin typeface="Trebuchet MS" pitchFamily="34" charset="0"/>
              </a:rPr>
              <a:t>	ii) TNB, SESB, SEB and IPPs</a:t>
            </a:r>
            <a:endParaRPr lang="en-US" sz="800">
              <a:solidFill>
                <a:srgbClr val="000000"/>
              </a:solidFill>
            </a:endParaRPr>
          </a:p>
          <a:p>
            <a:pPr eaLnBrk="0" hangingPunct="0"/>
            <a:r>
              <a:rPr lang="en-GB" sz="900">
                <a:solidFill>
                  <a:srgbClr val="000000"/>
                </a:solidFill>
                <a:latin typeface="Trebuchet MS" pitchFamily="34" charset="0"/>
              </a:rPr>
              <a:t>	iii) National Energy Balance 2011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61445" name="Picture 10" descr="Logo S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850" y="6396038"/>
            <a:ext cx="14573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itchFamily="34" charset="0"/>
                <a:ea typeface="+mj-ea"/>
                <a:cs typeface="Arial Bold" pitchFamily="34" charset="0"/>
              </a:rPr>
              <a:t/>
            </a:r>
            <a:br>
              <a:rPr lang="en-US" sz="2400" b="1" dirty="0">
                <a:solidFill>
                  <a:schemeClr val="tx2"/>
                </a:solidFill>
                <a:latin typeface="Calibri" pitchFamily="34" charset="0"/>
                <a:ea typeface="+mj-ea"/>
                <a:cs typeface="Arial Bold" pitchFamily="34" charset="0"/>
              </a:rPr>
            </a:br>
            <a:endParaRPr lang="en-US" sz="2400" dirty="0">
              <a:solidFill>
                <a:schemeClr val="tx2"/>
              </a:solidFill>
              <a:latin typeface="Calibri" pitchFamily="34" charset="0"/>
              <a:ea typeface="+mj-ea"/>
              <a:cs typeface="Arial Bold" pitchFamily="34" charset="0"/>
            </a:endParaRPr>
          </a:p>
        </p:txBody>
      </p:sp>
      <p:sp>
        <p:nvSpPr>
          <p:cNvPr id="62467" name="Title 4"/>
          <p:cNvSpPr>
            <a:spLocks noGrp="1"/>
          </p:cNvSpPr>
          <p:nvPr>
            <p:ph type="title"/>
          </p:nvPr>
        </p:nvSpPr>
        <p:spPr>
          <a:xfrm>
            <a:off x="930275" y="-127000"/>
            <a:ext cx="7315200" cy="1143000"/>
          </a:xfrm>
        </p:spPr>
        <p:txBody>
          <a:bodyPr/>
          <a:lstStyle/>
          <a:p>
            <a:pPr eaLnBrk="1" hangingPunct="1"/>
            <a:r>
              <a:rPr lang="en-US" sz="2200" b="1" smtClean="0"/>
              <a:t>Heavily subsidised gas price does not make EE attractive</a:t>
            </a:r>
          </a:p>
        </p:txBody>
      </p:sp>
      <p:sp>
        <p:nvSpPr>
          <p:cNvPr id="62469" name="TextBox 1"/>
          <p:cNvSpPr txBox="1">
            <a:spLocks noChangeArrowheads="1"/>
          </p:cNvSpPr>
          <p:nvPr/>
        </p:nvSpPr>
        <p:spPr bwMode="auto">
          <a:xfrm>
            <a:off x="7620000" y="29718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Calibri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94911" y="1049069"/>
          <a:ext cx="8549090" cy="5219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06388" y="6207125"/>
            <a:ext cx="51276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</a:rPr>
              <a:t>Diesel data available from 2005 onward – source: Department of Statistics</a:t>
            </a:r>
            <a:endParaRPr lang="en-US" sz="1100">
              <a:solidFill>
                <a:srgbClr val="FF0000"/>
              </a:solidFill>
            </a:endParaRPr>
          </a:p>
        </p:txBody>
      </p:sp>
      <p:cxnSp>
        <p:nvCxnSpPr>
          <p:cNvPr id="62472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-139700"/>
            <a:ext cx="9144000" cy="1143000"/>
          </a:xfrm>
        </p:spPr>
        <p:txBody>
          <a:bodyPr/>
          <a:lstStyle/>
          <a:p>
            <a:pPr eaLnBrk="1" hangingPunct="1"/>
            <a:r>
              <a:rPr lang="en-US" sz="2200" b="1" smtClean="0"/>
              <a:t>Gradual move towards market pricing of gas and electricity</a:t>
            </a:r>
            <a:endParaRPr lang="en-MY" sz="2200" b="1" smtClean="0"/>
          </a:p>
        </p:txBody>
      </p:sp>
      <p:cxnSp>
        <p:nvCxnSpPr>
          <p:cNvPr id="63491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/>
            <a:tailEnd/>
          </a:ln>
        </p:spPr>
      </p:cxnSp>
      <p:pic>
        <p:nvPicPr>
          <p:cNvPr id="6349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270000"/>
            <a:ext cx="7989887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2928938" y="1357313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Peninsular Malaysia’s electricity tariff over the years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304800" y="19050"/>
            <a:ext cx="8486775" cy="581025"/>
          </a:xfrm>
        </p:spPr>
        <p:txBody>
          <a:bodyPr/>
          <a:lstStyle/>
          <a:p>
            <a:r>
              <a:rPr lang="en-US" sz="2200" b="1" smtClean="0"/>
              <a:t>Electricity Tariff Comparison</a:t>
            </a:r>
            <a:endParaRPr lang="en-MY" sz="2200" b="1" smtClean="0"/>
          </a:p>
        </p:txBody>
      </p:sp>
      <p:graphicFrame>
        <p:nvGraphicFramePr>
          <p:cNvPr id="11" name="Chart 10"/>
          <p:cNvGraphicFramePr/>
          <p:nvPr/>
        </p:nvGraphicFramePr>
        <p:xfrm>
          <a:off x="0" y="381000"/>
          <a:ext cx="4495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495800" y="533400"/>
          <a:ext cx="46482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7212013" y="6477000"/>
            <a:ext cx="1905000" cy="457200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298CFF57-C751-472F-8578-5DBD4CA0774E}" type="slidenum">
              <a:rPr lang="en-US" sz="1000" b="1">
                <a:solidFill>
                  <a:schemeClr val="accent1">
                    <a:lumMod val="50000"/>
                  </a:schemeClr>
                </a:solidFill>
              </a:rPr>
              <a:pPr algn="r">
                <a:defRPr/>
              </a:pPr>
              <a:t>14</a:t>
            </a:fld>
            <a:endParaRPr lang="en-U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03" name="Text Box 7"/>
          <p:cNvSpPr txBox="1">
            <a:spLocks noChangeArrowheads="1"/>
          </p:cNvSpPr>
          <p:nvPr/>
        </p:nvSpPr>
        <p:spPr bwMode="auto">
          <a:xfrm>
            <a:off x="1571625" y="1960563"/>
            <a:ext cx="6324600" cy="4381500"/>
          </a:xfrm>
          <a:prstGeom prst="rect">
            <a:avLst/>
          </a:prstGeom>
          <a:noFill/>
          <a:ln>
            <a:noFill/>
          </a:ln>
          <a:extLst/>
        </p:spPr>
        <p:txBody>
          <a:bodyPr lIns="87193" tIns="43596" rIns="87193" bIns="43596">
            <a:spAutoFit/>
          </a:bodyPr>
          <a:lstStyle>
            <a:lvl1pPr marL="414338" indent="-414338" defTabSz="8715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00063" indent="-192088" defTabSz="8715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769938" indent="-153988" defTabSz="8715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76325" indent="-153988" defTabSz="8715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84300" indent="-153988" defTabSz="8715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41500" indent="-1539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98700" indent="-1539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55900" indent="-1539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13100" indent="-153988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800000"/>
              </a:buClr>
              <a:buFontTx/>
              <a:buBlip>
                <a:blip r:embed="rId2"/>
              </a:buBlip>
              <a:defRPr/>
            </a:pPr>
            <a:r>
              <a:rPr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Implementing new generation capacity bidding mechanism</a:t>
            </a:r>
          </a:p>
          <a:p>
            <a:pPr>
              <a:spcBef>
                <a:spcPct val="50000"/>
              </a:spcBef>
              <a:buClr>
                <a:srgbClr val="800000"/>
              </a:buClr>
              <a:buFontTx/>
              <a:buBlip>
                <a:blip r:embed="rId2"/>
              </a:buBlip>
              <a:defRPr/>
            </a:pPr>
            <a:r>
              <a:rPr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Promoting co-generation</a:t>
            </a:r>
          </a:p>
          <a:p>
            <a:pPr>
              <a:spcBef>
                <a:spcPct val="50000"/>
              </a:spcBef>
              <a:buClr>
                <a:srgbClr val="800000"/>
              </a:buClr>
              <a:buFontTx/>
              <a:buBlip>
                <a:blip r:embed="rId2"/>
              </a:buBlip>
              <a:defRPr/>
            </a:pPr>
            <a:r>
              <a:rPr lang="en-US" altLang="ko-K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Gradual phasing-out of fuel subsidies with selective subsidization</a:t>
            </a:r>
          </a:p>
          <a:p>
            <a:pPr>
              <a:spcBef>
                <a:spcPct val="50000"/>
              </a:spcBef>
              <a:buClr>
                <a:srgbClr val="800000"/>
              </a:buClr>
              <a:buFontTx/>
              <a:buBlip>
                <a:blip r:embed="rId2"/>
              </a:buBlip>
              <a:defRPr/>
            </a:pPr>
            <a:r>
              <a:rPr lang="en-US" altLang="ko-K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Implementing incentive-based electricity tariff regulation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>
              <a:spcBef>
                <a:spcPct val="50000"/>
              </a:spcBef>
              <a:buClr>
                <a:srgbClr val="800000"/>
              </a:buClr>
              <a:buFontTx/>
              <a:buBlip>
                <a:blip r:embed="rId2"/>
              </a:buBlip>
              <a:defRPr/>
            </a:pPr>
            <a:r>
              <a:rPr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Minimizing technical and non-technical losses in the supply chain </a:t>
            </a:r>
          </a:p>
          <a:p>
            <a:pPr>
              <a:spcBef>
                <a:spcPct val="50000"/>
              </a:spcBef>
              <a:buClr>
                <a:srgbClr val="800000"/>
              </a:buClr>
              <a:buFontTx/>
              <a:buBlip>
                <a:blip r:embed="rId2"/>
              </a:buBlip>
              <a:defRPr/>
            </a:pPr>
            <a:r>
              <a:rPr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Enhancing </a:t>
            </a: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governance in grid system operations through ring-fencing mechanism</a:t>
            </a:r>
          </a:p>
          <a:p>
            <a:pPr>
              <a:spcBef>
                <a:spcPct val="50000"/>
              </a:spcBef>
              <a:buClr>
                <a:srgbClr val="800000"/>
              </a:buClr>
              <a:defRPr/>
            </a:pPr>
            <a:endParaRPr lang="en-US" altLang="ko-KR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Gulim" pitchFamily="34" charset="-127"/>
            </a:endParaRPr>
          </a:p>
          <a:p>
            <a:pPr>
              <a:spcBef>
                <a:spcPct val="50000"/>
              </a:spcBef>
              <a:buClr>
                <a:srgbClr val="800000"/>
              </a:buClr>
              <a:defRPr/>
            </a:pP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823304" name="Rectangle 2"/>
          <p:cNvSpPr>
            <a:spLocks noChangeArrowheads="1"/>
          </p:cNvSpPr>
          <p:nvPr/>
        </p:nvSpPr>
        <p:spPr bwMode="auto">
          <a:xfrm>
            <a:off x="1071563" y="609600"/>
            <a:ext cx="746125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ctr"/>
          <a:lstStyle/>
          <a:p>
            <a:pPr algn="ctr" defTabSz="871538">
              <a:defRPr/>
            </a:pP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itchFamily="34" charset="-127"/>
              </a:rPr>
              <a:t>To continue enhancing supply-side EE initiatives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itchFamily="34" charset="-127"/>
            </a:endParaRPr>
          </a:p>
        </p:txBody>
      </p:sp>
      <p:pic>
        <p:nvPicPr>
          <p:cNvPr id="65540" name="Picture 10" descr="Logo S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850" y="6396038"/>
            <a:ext cx="14573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000528"/>
          </a:xfrm>
        </p:spPr>
        <p:txBody>
          <a:bodyPr>
            <a:normAutofit lnSpcReduction="10000"/>
          </a:bodyPr>
          <a:lstStyle/>
          <a:p>
            <a:r>
              <a:rPr lang="en-MY" sz="4800" dirty="0" smtClean="0"/>
              <a:t>What is the issue on energy?</a:t>
            </a:r>
          </a:p>
          <a:p>
            <a:r>
              <a:rPr lang="en-MY" sz="4800" dirty="0" smtClean="0">
                <a:solidFill>
                  <a:srgbClr val="FF0000"/>
                </a:solidFill>
              </a:rPr>
              <a:t>In relation to STEM Education, what reform is going on?</a:t>
            </a:r>
          </a:p>
          <a:p>
            <a:r>
              <a:rPr lang="en-MY" sz="4800" dirty="0" smtClean="0"/>
              <a:t>Lesson study for cross border?</a:t>
            </a:r>
            <a:endParaRPr lang="en-MY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071359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0658" name="Picture 2" descr="http://image.slidesharecdn.com/9-131029032543-phpapp01/95/iot-talent-press-conference-announcement-slides-19-638.jpg?cb=13830172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88240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8664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00052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MY" sz="4800" dirty="0" smtClean="0"/>
              <a:t>What is the issue on energy?</a:t>
            </a:r>
          </a:p>
          <a:p>
            <a:pPr>
              <a:buFont typeface="Wingdings" pitchFamily="2" charset="2"/>
              <a:buChar char="Ø"/>
            </a:pPr>
            <a:r>
              <a:rPr lang="en-MY" sz="4800" dirty="0" smtClean="0"/>
              <a:t>In relation to STEM Education, what reform is going on?</a:t>
            </a:r>
          </a:p>
          <a:p>
            <a:pPr>
              <a:buFont typeface="Wingdings" pitchFamily="2" charset="2"/>
              <a:buChar char="Ø"/>
            </a:pPr>
            <a:r>
              <a:rPr lang="en-MY" sz="4800" dirty="0" smtClean="0"/>
              <a:t>Lesson study for cross border?</a:t>
            </a:r>
            <a:endParaRPr lang="en-MY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8458" y="428603"/>
            <a:ext cx="8316946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57158" y="2285992"/>
            <a:ext cx="2571768" cy="1000132"/>
          </a:xfrm>
          <a:prstGeom prst="ellipse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438341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157428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990396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541647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358448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6931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388" y="865188"/>
            <a:ext cx="289718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4925" y="274638"/>
            <a:ext cx="8229600" cy="561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Arial Narrow" charset="0"/>
              </a:rPr>
              <a:t>RETURN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charset="0"/>
              </a:rPr>
              <a:t>OF INVESTMENT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charset="0"/>
            </a:endParaRPr>
          </a:p>
        </p:txBody>
      </p:sp>
      <p:pic>
        <p:nvPicPr>
          <p:cNvPr id="7172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23063" y="258763"/>
            <a:ext cx="23082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79388" y="836613"/>
            <a:ext cx="6048375" cy="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468313" y="1196975"/>
            <a:ext cx="8207375" cy="64611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STEM teaching &amp; learning in the Classroom:</a:t>
            </a:r>
          </a:p>
        </p:txBody>
      </p:sp>
      <p:graphicFrame>
        <p:nvGraphicFramePr>
          <p:cNvPr id="19" name="Diagram 18"/>
          <p:cNvGraphicFramePr/>
          <p:nvPr/>
        </p:nvGraphicFramePr>
        <p:xfrm>
          <a:off x="251520" y="2348880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7808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14942" y="285728"/>
            <a:ext cx="357190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>
                <a:solidFill>
                  <a:srgbClr val="FF0000"/>
                </a:solidFill>
              </a:rPr>
              <a:t>NEW Curriculum standard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1377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9613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3278"/>
            <a:ext cx="8429684" cy="55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5715016"/>
            <a:ext cx="885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 smtClean="0">
                <a:solidFill>
                  <a:srgbClr val="FF0000"/>
                </a:solidFill>
              </a:rPr>
              <a:t>Malaysia </a:t>
            </a:r>
            <a:r>
              <a:rPr lang="en-MY" sz="2000" dirty="0">
                <a:solidFill>
                  <a:srgbClr val="FF0000"/>
                </a:solidFill>
              </a:rPr>
              <a:t>is the second-largest oil and natural gas producer in Southeast Asia and the world’s second-biggest exporter of liquefied natural gas</a:t>
            </a:r>
            <a:r>
              <a:rPr lang="en-MY" sz="2000" dirty="0"/>
              <a:t>, according to the U.S. Energy Information Administration. Photographer: Charles </a:t>
            </a:r>
            <a:r>
              <a:rPr lang="en-MY" sz="2000" dirty="0" err="1"/>
              <a:t>Pertwee</a:t>
            </a:r>
            <a:r>
              <a:rPr lang="en-MY" sz="2000" dirty="0"/>
              <a:t>/Bloomberg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4810" y="71414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A Petroliam </a:t>
            </a:r>
            <a:r>
              <a:rPr lang="en-MY" dirty="0" err="1" smtClean="0"/>
              <a:t>Nasional</a:t>
            </a:r>
            <a:r>
              <a:rPr lang="en-MY" dirty="0" smtClean="0"/>
              <a:t> Bhd. (</a:t>
            </a:r>
            <a:r>
              <a:rPr lang="en-MY" dirty="0" err="1" smtClean="0"/>
              <a:t>Petronas</a:t>
            </a:r>
            <a:r>
              <a:rPr lang="en-MY" dirty="0" smtClean="0"/>
              <a:t>) gas station stands in front of the </a:t>
            </a:r>
            <a:r>
              <a:rPr lang="en-MY" dirty="0" err="1" smtClean="0"/>
              <a:t>Petronas</a:t>
            </a:r>
            <a:r>
              <a:rPr lang="en-MY" dirty="0" smtClean="0"/>
              <a:t> Twin Towers, second right, in Kuala Lumpur.</a:t>
            </a:r>
            <a:endParaRPr lang="en-MY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2511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403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7627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STEM CAMPS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06" y="1285860"/>
            <a:ext cx="8982075" cy="475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Malaysian International Young Investor Olympiad  </a:t>
            </a: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8610" name="Picture 2" descr="http://www.ukm.my/news/wp-content/uploads/2015/06/100615_Stem_01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502808" cy="5399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9634" name="Picture 2" descr="http://www.en.myrobot.com.my/wp-content/uploads/2014/11/ACT002-My-Robot-Penang-Pulau-Pinang-Malaysia-Robotics-Learning-Training-Centre-STEM-Education-Roadshow-Penang-International-Science-Fair-2014-Admission-Fre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00042"/>
            <a:ext cx="7667644" cy="5098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928670"/>
            <a:ext cx="8001056" cy="520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MY" sz="2400" dirty="0" smtClean="0"/>
              <a:t>The main objective of KLESF is to stimulate students' interest in Science, Technology, Engineering and Mathematic (STEM) and encourage them to pursue future ..</a:t>
            </a:r>
            <a:endParaRPr lang="en-MY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7586" name="Picture 2" descr="http://aaet-asean.org/v1/images/IMG-20140503-WA00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571612"/>
            <a:ext cx="6715172" cy="503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098" name="Picture 2" descr="http://www.wallofmalaysia.com/wp-content/uploads/2016/01/the-educators-spin-on-it-stem-activities-for-kids-145371398384kng-700x3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496943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6" y="285728"/>
            <a:ext cx="871791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2800306023"/>
              </p:ext>
            </p:extLst>
          </p:nvPr>
        </p:nvGraphicFramePr>
        <p:xfrm>
          <a:off x="104208" y="431611"/>
          <a:ext cx="9039824" cy="63648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36955"/>
                <a:gridCol w="8002869"/>
              </a:tblGrid>
              <a:tr h="346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753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1997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Conserving the Environment Through Youth Science Research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60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1999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Technology for Us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843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Creating Intelligent Cities for the Harmonious Societies of the New Millennium 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605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2004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Towards a Sustainable Future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605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2006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Sustainable Development for a Better World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753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2008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Sustainable Community Development Through Science and Mathematics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605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Sustainable Solutions for the Local Community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753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Beyond 2012: Greening the Environment for a Sustainable Future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753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Disaster Risk Reduction for Sustainable Development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7648" y="75727"/>
            <a:ext cx="8396318" cy="6386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7030A0"/>
                </a:solidFill>
              </a:rPr>
              <a:t>Search for SEAMEO Young Scientists (SSYS) Regional Congress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9296391">
            <a:off x="-2786114" y="2928934"/>
            <a:ext cx="146458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Search for SEAMEO Young Scientists Congress </a:t>
            </a:r>
            <a:endParaRPr lang="en-MY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92140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42844" y="4357694"/>
            <a:ext cx="8858312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MY" sz="2800" dirty="0" smtClean="0"/>
              <a:t>Next theme: .... 2018 Congress .....”</a:t>
            </a:r>
            <a:r>
              <a:rPr lang="en-MY" sz="2800" dirty="0" smtClean="0">
                <a:solidFill>
                  <a:srgbClr val="FF0000"/>
                </a:solidFill>
              </a:rPr>
              <a:t>Energy efficiency”</a:t>
            </a:r>
            <a:r>
              <a:rPr lang="en-MY" sz="2800" dirty="0" smtClean="0"/>
              <a:t>....</a:t>
            </a:r>
          </a:p>
          <a:p>
            <a:endParaRPr lang="en-MY" sz="2800" dirty="0" smtClean="0"/>
          </a:p>
          <a:p>
            <a:r>
              <a:rPr lang="en-MY" sz="2800" dirty="0" smtClean="0"/>
              <a:t>Need to prepare from now....</a:t>
            </a:r>
            <a:endParaRPr lang="en-MY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0042"/>
            <a:ext cx="9146433" cy="342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22" y="234109"/>
            <a:ext cx="8476673" cy="420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59" y="2132856"/>
            <a:ext cx="8520436" cy="516743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6325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58" y="571480"/>
            <a:ext cx="8408476" cy="578647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893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‘MAGIC OF SCIENCE’ ROADSHOW</a:t>
            </a:r>
            <a:br>
              <a:rPr lang="en-US" dirty="0" smtClean="0"/>
            </a:br>
            <a:r>
              <a:rPr lang="en-US" sz="2400" dirty="0" smtClean="0"/>
              <a:t>TECH-DOME PENANG </a:t>
            </a:r>
            <a:r>
              <a:rPr lang="en-US" sz="2800" dirty="0" smtClean="0">
                <a:solidFill>
                  <a:srgbClr val="FF0000"/>
                </a:solidFill>
              </a:rPr>
              <a:t>inspiring innovation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405"/>
            <a:ext cx="6447501" cy="388077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RECSAM involvement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0579">
            <a:off x="-169168" y="1154376"/>
            <a:ext cx="3227642" cy="467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684" y="2619808"/>
            <a:ext cx="4858502" cy="3823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206" y="2790825"/>
            <a:ext cx="3316794" cy="406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257352"/>
            <a:ext cx="4572031" cy="5929607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95304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000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MY" sz="4000" dirty="0" smtClean="0"/>
              <a:t>What is the issue on energy?</a:t>
            </a:r>
          </a:p>
          <a:p>
            <a:pPr>
              <a:buFont typeface="Wingdings" pitchFamily="2" charset="2"/>
              <a:buChar char="Ø"/>
            </a:pPr>
            <a:r>
              <a:rPr lang="en-MY" sz="4000" dirty="0" smtClean="0"/>
              <a:t>In relation to STEM Education, what reform is going on?</a:t>
            </a:r>
          </a:p>
          <a:p>
            <a:pPr>
              <a:buFont typeface="Wingdings" pitchFamily="2" charset="2"/>
              <a:buChar char="Ø"/>
            </a:pPr>
            <a:r>
              <a:rPr lang="en-MY" sz="4000" dirty="0" smtClean="0">
                <a:solidFill>
                  <a:srgbClr val="FF0000"/>
                </a:solidFill>
              </a:rPr>
              <a:t>In relation to Lesson study for cross border?</a:t>
            </a:r>
            <a:endParaRPr lang="en-MY" sz="4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/>
              <a:t>SEAMEO Borderless School Project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Y" sz="3600" dirty="0" smtClean="0"/>
          </a:p>
          <a:p>
            <a:pPr>
              <a:buFont typeface="Wingdings" pitchFamily="2" charset="2"/>
              <a:buChar char="Ø"/>
            </a:pPr>
            <a:r>
              <a:rPr lang="en-MY" sz="3600" dirty="0" smtClean="0"/>
              <a:t>Through 50X3 school networking project</a:t>
            </a:r>
          </a:p>
          <a:p>
            <a:pPr lvl="1">
              <a:buFont typeface="Wingdings" pitchFamily="2" charset="2"/>
              <a:buChar char="Ø"/>
            </a:pPr>
            <a:r>
              <a:rPr lang="en-MY" sz="3600" dirty="0" smtClean="0"/>
              <a:t>Sharing of resources among SEAMEO Schools</a:t>
            </a:r>
          </a:p>
          <a:p>
            <a:pPr lvl="1">
              <a:buFont typeface="Wingdings" pitchFamily="2" charset="2"/>
              <a:buChar char="Ø"/>
            </a:pPr>
            <a:r>
              <a:rPr lang="en-MY" sz="3600" dirty="0" smtClean="0"/>
              <a:t>Module on energy efficiency</a:t>
            </a:r>
          </a:p>
          <a:p>
            <a:pPr lvl="1">
              <a:buFont typeface="Wingdings" pitchFamily="2" charset="2"/>
              <a:buChar char="Ø"/>
            </a:pPr>
            <a:r>
              <a:rPr lang="en-MY" sz="3600" dirty="0" smtClean="0"/>
              <a:t>etc</a:t>
            </a:r>
            <a:endParaRPr lang="en-MY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7924800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SEAMEO </a:t>
            </a:r>
            <a:r>
              <a:rPr lang="en-US" sz="3200" dirty="0">
                <a:solidFill>
                  <a:schemeClr val="tx1"/>
                </a:solidFill>
              </a:rPr>
              <a:t>RECSAM is a regional center that enhances competencies of science and mathematics teachers in the Southeast Asian region</a:t>
            </a:r>
            <a:r>
              <a:rPr lang="en-US" sz="3200" dirty="0" smtClean="0"/>
              <a:t>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RECSAM </a:t>
            </a:r>
            <a:r>
              <a:rPr lang="en-US" sz="3200" dirty="0">
                <a:solidFill>
                  <a:schemeClr val="tx1"/>
                </a:solidFill>
              </a:rPr>
              <a:t>plays a significant role in promoting </a:t>
            </a:r>
            <a:r>
              <a:rPr lang="en-US" sz="3200" dirty="0">
                <a:solidFill>
                  <a:srgbClr val="FF0000"/>
                </a:solidFill>
              </a:rPr>
              <a:t>STEM Education </a:t>
            </a:r>
            <a:r>
              <a:rPr lang="en-US" sz="3200" dirty="0">
                <a:solidFill>
                  <a:schemeClr val="tx1"/>
                </a:solidFill>
              </a:rPr>
              <a:t>through </a:t>
            </a:r>
            <a:r>
              <a:rPr lang="en-MY" sz="3200" dirty="0">
                <a:solidFill>
                  <a:schemeClr val="accent6"/>
                </a:solidFill>
              </a:rPr>
              <a:t>research</a:t>
            </a:r>
            <a:r>
              <a:rPr lang="en-MY" sz="3200" dirty="0">
                <a:solidFill>
                  <a:schemeClr val="tx1"/>
                </a:solidFill>
              </a:rPr>
              <a:t> and </a:t>
            </a:r>
            <a:r>
              <a:rPr lang="en-MY" sz="3200" dirty="0">
                <a:solidFill>
                  <a:schemeClr val="accent6"/>
                </a:solidFill>
              </a:rPr>
              <a:t>training</a:t>
            </a:r>
            <a:r>
              <a:rPr lang="en-MY" sz="3200" dirty="0">
                <a:solidFill>
                  <a:schemeClr val="tx1"/>
                </a:solidFill>
              </a:rPr>
              <a:t> </a:t>
            </a:r>
            <a:r>
              <a:rPr lang="en-MY" sz="3200" dirty="0" smtClean="0">
                <a:solidFill>
                  <a:schemeClr val="tx1"/>
                </a:solidFill>
              </a:rPr>
              <a:t>of teachers </a:t>
            </a:r>
            <a:r>
              <a:rPr lang="en-MY" sz="3200" dirty="0">
                <a:solidFill>
                  <a:schemeClr val="tx1"/>
                </a:solidFill>
              </a:rPr>
              <a:t>and educators from SEAMEO member countries.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24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dk1"/>
                </a:solidFill>
              </a:rPr>
              <a:t>Meaningful Primary Mathematics Learning in the </a:t>
            </a:r>
            <a:r>
              <a:rPr lang="en-GB" dirty="0" smtClean="0">
                <a:solidFill>
                  <a:srgbClr val="FF0000"/>
                </a:solidFill>
              </a:rPr>
              <a:t>STEM Environment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MY" dirty="0" smtClean="0"/>
              <a:t>Sub-Topic on </a:t>
            </a:r>
            <a:r>
              <a:rPr lang="en-MY" dirty="0" smtClean="0">
                <a:solidFill>
                  <a:srgbClr val="FF0000"/>
                </a:solidFill>
              </a:rPr>
              <a:t>Energy Efficiency</a:t>
            </a:r>
            <a:r>
              <a:rPr lang="en-MY" dirty="0" smtClean="0"/>
              <a:t>: Awareness of Issues in SEAMEO Countries on Energy Efficiency </a:t>
            </a:r>
            <a:endParaRPr lang="en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>
                <a:solidFill>
                  <a:srgbClr val="7030A0"/>
                </a:solidFill>
              </a:rPr>
              <a:t>Regular course </a:t>
            </a:r>
            <a:r>
              <a:rPr lang="en-GB" dirty="0" smtClean="0">
                <a:solidFill>
                  <a:srgbClr val="7030A0"/>
                </a:solidFill>
              </a:rPr>
              <a:t>April 2016</a:t>
            </a:r>
            <a:br>
              <a:rPr lang="en-GB" dirty="0" smtClean="0">
                <a:solidFill>
                  <a:srgbClr val="7030A0"/>
                </a:solidFill>
              </a:rPr>
            </a:br>
            <a:endParaRPr lang="en-MY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" y="877888"/>
            <a:ext cx="9129713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MY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85720" y="428604"/>
          <a:ext cx="8643998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584325" y="260350"/>
            <a:ext cx="5975350" cy="654050"/>
          </a:xfrm>
          <a:solidFill>
            <a:srgbClr val="C00000"/>
          </a:solidFill>
        </p:spPr>
        <p:txBody>
          <a:bodyPr/>
          <a:lstStyle/>
          <a:p>
            <a:r>
              <a:rPr lang="en-US" sz="2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Energy Supply and Demand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6400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863600" algn="l"/>
              </a:tabLst>
              <a:defRPr/>
            </a:pPr>
            <a:r>
              <a:rPr lang="en-GB" sz="800" dirty="0">
                <a:solidFill>
                  <a:prstClr val="black"/>
                </a:solidFill>
                <a:latin typeface="Trebuchet MS" pitchFamily="34" charset="0"/>
                <a:cs typeface="+mn-cs"/>
              </a:rPr>
              <a:t>Note:	</a:t>
            </a:r>
            <a:r>
              <a:rPr lang="en-GB" sz="800" dirty="0" err="1">
                <a:solidFill>
                  <a:prstClr val="black"/>
                </a:solidFill>
                <a:latin typeface="Trebuchet MS" pitchFamily="34" charset="0"/>
                <a:cs typeface="+mn-cs"/>
              </a:rPr>
              <a:t>i</a:t>
            </a:r>
            <a:r>
              <a:rPr lang="en-GB" sz="800" dirty="0">
                <a:solidFill>
                  <a:prstClr val="black"/>
                </a:solidFill>
                <a:latin typeface="Trebuchet MS" pitchFamily="34" charset="0"/>
                <a:cs typeface="+mn-cs"/>
              </a:rPr>
              <a:t>) Primary Energy Supply does not include Renewable Energy (RE) except Hydropower</a:t>
            </a:r>
            <a:endParaRPr lang="en-US" sz="800" dirty="0">
              <a:solidFill>
                <a:prstClr val="black"/>
              </a:solidFill>
              <a:cs typeface="+mn-cs"/>
            </a:endParaRPr>
          </a:p>
          <a:p>
            <a:pPr eaLnBrk="0" hangingPunct="0">
              <a:tabLst>
                <a:tab pos="863600" algn="l"/>
              </a:tabLst>
              <a:defRPr/>
            </a:pPr>
            <a:r>
              <a:rPr lang="en-GB" sz="800" dirty="0">
                <a:solidFill>
                  <a:prstClr val="black"/>
                </a:solidFill>
                <a:latin typeface="Trebuchet MS" pitchFamily="34" charset="0"/>
                <a:cs typeface="+mn-cs"/>
              </a:rPr>
              <a:t>Source: 	</a:t>
            </a:r>
            <a:r>
              <a:rPr lang="en-GB" sz="800" dirty="0" err="1">
                <a:solidFill>
                  <a:prstClr val="black"/>
                </a:solidFill>
                <a:latin typeface="Trebuchet MS" pitchFamily="34" charset="0"/>
                <a:cs typeface="+mn-cs"/>
              </a:rPr>
              <a:t>i</a:t>
            </a:r>
            <a:r>
              <a:rPr lang="en-GB" sz="800" dirty="0">
                <a:solidFill>
                  <a:prstClr val="black"/>
                </a:solidFill>
                <a:latin typeface="Trebuchet MS" pitchFamily="34" charset="0"/>
                <a:cs typeface="+mn-cs"/>
              </a:rPr>
              <a:t>) Department of Statistics Malaysia</a:t>
            </a:r>
            <a:endParaRPr lang="en-US" sz="800" dirty="0">
              <a:solidFill>
                <a:prstClr val="black"/>
              </a:solidFill>
              <a:cs typeface="+mn-cs"/>
            </a:endParaRPr>
          </a:p>
          <a:p>
            <a:pPr eaLnBrk="0" hangingPunct="0">
              <a:tabLst>
                <a:tab pos="863600" algn="l"/>
              </a:tabLst>
              <a:defRPr/>
            </a:pPr>
            <a:r>
              <a:rPr lang="en-GB" sz="800" dirty="0">
                <a:solidFill>
                  <a:prstClr val="black"/>
                </a:solidFill>
                <a:latin typeface="Trebuchet MS" pitchFamily="34" charset="0"/>
                <a:cs typeface="+mn-cs"/>
              </a:rPr>
              <a:t>	ii) National Energy Balance 2011</a:t>
            </a:r>
            <a:endParaRPr lang="en-GB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1746" name="Picture 2" descr="http://antipinoy.com/wp-content/uploads/2014/05/power-per-capita-consump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462" y="571480"/>
            <a:ext cx="8824694" cy="5572164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785813" y="428625"/>
            <a:ext cx="7715250" cy="609600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sz="2100" b="1" smtClean="0">
                <a:solidFill>
                  <a:schemeClr val="bg1"/>
                </a:solidFill>
                <a:cs typeface="Arial" pitchFamily="34" charset="0"/>
              </a:rPr>
              <a:t>Energy Efficiency In Malaysia’s Key Energy Policies</a:t>
            </a:r>
            <a:endParaRPr lang="en-US" sz="2100" smtClean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0525" y="1371600"/>
            <a:ext cx="8220075" cy="5083175"/>
            <a:chOff x="152398" y="1219200"/>
            <a:chExt cx="8220077" cy="5083126"/>
          </a:xfrm>
        </p:grpSpPr>
        <p:sp>
          <p:nvSpPr>
            <p:cNvPr id="56327" name="Text Box 2"/>
            <p:cNvSpPr txBox="1">
              <a:spLocks noChangeArrowheads="1"/>
            </p:cNvSpPr>
            <p:nvPr/>
          </p:nvSpPr>
          <p:spPr bwMode="auto">
            <a:xfrm>
              <a:off x="2743200" y="2362200"/>
              <a:ext cx="1447800" cy="3940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539" tIns="30770" rIns="61539" bIns="30770">
              <a:spAutoFit/>
            </a:bodyPr>
            <a:lstStyle/>
            <a:p>
              <a:pPr marL="114300" indent="-114300" defTabSz="615950">
                <a:spcBef>
                  <a:spcPct val="50000"/>
                </a:spcBef>
                <a:buFontTx/>
                <a:buChar char="•"/>
              </a:pPr>
              <a:r>
                <a:rPr lang="en-US" sz="1400">
                  <a:solidFill>
                    <a:srgbClr val="000000"/>
                  </a:solidFill>
                </a:rPr>
                <a:t>To ensure adequacy,       security and </a:t>
              </a:r>
              <a:r>
                <a:rPr lang="en-US" sz="1400" u="sng">
                  <a:solidFill>
                    <a:srgbClr val="000000"/>
                  </a:solidFill>
                </a:rPr>
                <a:t>cost-effectiveness of energy supply</a:t>
              </a:r>
            </a:p>
            <a:p>
              <a:pPr marL="114300" indent="-114300" defTabSz="615950">
                <a:spcBef>
                  <a:spcPct val="50000"/>
                </a:spcBef>
                <a:buFontTx/>
                <a:buChar char="•"/>
              </a:pPr>
              <a:r>
                <a:rPr lang="en-US" sz="1400" u="sng">
                  <a:solidFill>
                    <a:srgbClr val="000000"/>
                  </a:solidFill>
                </a:rPr>
                <a:t>To promote efficient utilization of energy</a:t>
              </a:r>
            </a:p>
            <a:p>
              <a:pPr marL="114300" indent="-114300" defTabSz="615950">
                <a:spcBef>
                  <a:spcPct val="50000"/>
                </a:spcBef>
                <a:buFontTx/>
                <a:buChar char="•"/>
              </a:pPr>
              <a:r>
                <a:rPr lang="en-US" sz="1400">
                  <a:solidFill>
                    <a:srgbClr val="000000"/>
                  </a:solidFill>
                </a:rPr>
                <a:t>To minimize negative environmental impacts in the energy supply chain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52398" y="1219200"/>
              <a:ext cx="8220077" cy="3435350"/>
              <a:chOff x="300" y="1008"/>
              <a:chExt cx="5178" cy="2164"/>
            </a:xfrm>
          </p:grpSpPr>
          <p:sp>
            <p:nvSpPr>
              <p:cNvPr id="56329" name="AutoShape 4"/>
              <p:cNvSpPr>
                <a:spLocks noChangeArrowheads="1"/>
              </p:cNvSpPr>
              <p:nvPr/>
            </p:nvSpPr>
            <p:spPr bwMode="auto">
              <a:xfrm>
                <a:off x="4273" y="1008"/>
                <a:ext cx="1205" cy="654"/>
              </a:xfrm>
              <a:prstGeom prst="homePlate">
                <a:avLst>
                  <a:gd name="adj" fmla="val 46063"/>
                </a:avLst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1539" tIns="30770" rIns="61539" bIns="30770" anchor="ctr"/>
              <a:lstStyle/>
              <a:p>
                <a:pPr defTabSz="615950"/>
                <a:r>
                  <a:rPr lang="en-US" sz="1200" b="1">
                    <a:solidFill>
                      <a:srgbClr val="FFFFFF"/>
                    </a:solidFill>
                  </a:rPr>
                  <a:t>             Five-Fuel</a:t>
                </a:r>
              </a:p>
              <a:p>
                <a:pPr defTabSz="615950"/>
                <a:r>
                  <a:rPr lang="en-US" sz="1200" b="1">
                    <a:solidFill>
                      <a:srgbClr val="FFFFFF"/>
                    </a:solidFill>
                  </a:rPr>
                  <a:t>             Diversification </a:t>
                </a:r>
              </a:p>
              <a:p>
                <a:pPr defTabSz="615950"/>
                <a:r>
                  <a:rPr lang="en-US" sz="1200" b="1">
                    <a:solidFill>
                      <a:srgbClr val="FFFFFF"/>
                    </a:solidFill>
                  </a:rPr>
                  <a:t>             Strategy 2001</a:t>
                </a:r>
              </a:p>
            </p:txBody>
          </p:sp>
          <p:sp>
            <p:nvSpPr>
              <p:cNvPr id="56330" name="AutoShape 5"/>
              <p:cNvSpPr>
                <a:spLocks noChangeArrowheads="1"/>
              </p:cNvSpPr>
              <p:nvPr/>
            </p:nvSpPr>
            <p:spPr bwMode="auto">
              <a:xfrm>
                <a:off x="3360" y="1008"/>
                <a:ext cx="1248" cy="654"/>
              </a:xfrm>
              <a:prstGeom prst="homePlate">
                <a:avLst>
                  <a:gd name="adj" fmla="val 47706"/>
                </a:avLst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1539" tIns="30770" rIns="61539" bIns="30770" anchor="ctr"/>
              <a:lstStyle/>
              <a:p>
                <a:pPr defTabSz="615950"/>
                <a:r>
                  <a:rPr lang="en-US" sz="1200" b="1">
                    <a:solidFill>
                      <a:srgbClr val="FFFFFF"/>
                    </a:solidFill>
                  </a:rPr>
                  <a:t>               Four-Fuel</a:t>
                </a:r>
              </a:p>
              <a:p>
                <a:pPr defTabSz="615950"/>
                <a:r>
                  <a:rPr lang="en-US" sz="1200" b="1">
                    <a:solidFill>
                      <a:srgbClr val="FFFFFF"/>
                    </a:solidFill>
                  </a:rPr>
                  <a:t>               Diversification </a:t>
                </a:r>
              </a:p>
              <a:p>
                <a:pPr defTabSz="615950"/>
                <a:r>
                  <a:rPr lang="en-US" sz="1200" b="1">
                    <a:solidFill>
                      <a:srgbClr val="FFFFFF"/>
                    </a:solidFill>
                  </a:rPr>
                  <a:t>               Strategy 1981</a:t>
                </a:r>
              </a:p>
            </p:txBody>
          </p:sp>
          <p:sp>
            <p:nvSpPr>
              <p:cNvPr id="56331" name="AutoShape 6"/>
              <p:cNvSpPr>
                <a:spLocks noChangeArrowheads="1"/>
              </p:cNvSpPr>
              <p:nvPr/>
            </p:nvSpPr>
            <p:spPr bwMode="auto">
              <a:xfrm>
                <a:off x="2533" y="1008"/>
                <a:ext cx="1205" cy="654"/>
              </a:xfrm>
              <a:prstGeom prst="homePlate">
                <a:avLst>
                  <a:gd name="adj" fmla="val 46063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1539" tIns="30770" rIns="61539" bIns="30770" anchor="ctr"/>
              <a:lstStyle/>
              <a:p>
                <a:pPr defTabSz="615950"/>
                <a:r>
                  <a:rPr lang="en-US" sz="1200" b="1">
                    <a:solidFill>
                      <a:srgbClr val="FFFFFF"/>
                    </a:solidFill>
                  </a:rPr>
                  <a:t>               National </a:t>
                </a:r>
              </a:p>
              <a:p>
                <a:pPr defTabSz="615950"/>
                <a:r>
                  <a:rPr lang="en-US" sz="1200" b="1">
                    <a:solidFill>
                      <a:srgbClr val="FFFFFF"/>
                    </a:solidFill>
                  </a:rPr>
                  <a:t>               Depletion</a:t>
                </a:r>
              </a:p>
              <a:p>
                <a:pPr defTabSz="615950"/>
                <a:r>
                  <a:rPr lang="en-US" sz="1200" b="1">
                    <a:solidFill>
                      <a:srgbClr val="FFFFFF"/>
                    </a:solidFill>
                  </a:rPr>
                  <a:t>               Policy 1980</a:t>
                </a:r>
              </a:p>
            </p:txBody>
          </p:sp>
          <p:sp>
            <p:nvSpPr>
              <p:cNvPr id="56332" name="AutoShape 7"/>
              <p:cNvSpPr>
                <a:spLocks noChangeArrowheads="1"/>
              </p:cNvSpPr>
              <p:nvPr/>
            </p:nvSpPr>
            <p:spPr bwMode="auto">
              <a:xfrm>
                <a:off x="1788" y="1008"/>
                <a:ext cx="1140" cy="654"/>
              </a:xfrm>
              <a:prstGeom prst="homePlate">
                <a:avLst>
                  <a:gd name="adj" fmla="val 43578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1539" tIns="30770" rIns="61539" bIns="30770" anchor="ctr"/>
              <a:lstStyle/>
              <a:p>
                <a:pPr defTabSz="615950"/>
                <a:r>
                  <a:rPr lang="en-US" sz="1200" b="1">
                    <a:solidFill>
                      <a:srgbClr val="000000"/>
                    </a:solidFill>
                  </a:rPr>
                  <a:t>           National</a:t>
                </a:r>
              </a:p>
              <a:p>
                <a:pPr defTabSz="615950"/>
                <a:r>
                  <a:rPr lang="en-US" sz="1200" b="1">
                    <a:solidFill>
                      <a:srgbClr val="000000"/>
                    </a:solidFill>
                  </a:rPr>
                  <a:t>           Energy</a:t>
                </a:r>
              </a:p>
              <a:p>
                <a:pPr defTabSz="615950"/>
                <a:r>
                  <a:rPr lang="en-US" sz="1200" b="1">
                    <a:solidFill>
                      <a:srgbClr val="000000"/>
                    </a:solidFill>
                  </a:rPr>
                  <a:t>           Policy 1979</a:t>
                </a:r>
              </a:p>
            </p:txBody>
          </p:sp>
          <p:sp>
            <p:nvSpPr>
              <p:cNvPr id="56333" name="AutoShape 8"/>
              <p:cNvSpPr>
                <a:spLocks noChangeArrowheads="1"/>
              </p:cNvSpPr>
              <p:nvPr/>
            </p:nvSpPr>
            <p:spPr bwMode="auto">
              <a:xfrm>
                <a:off x="948" y="1008"/>
                <a:ext cx="1119" cy="654"/>
              </a:xfrm>
              <a:prstGeom prst="homePlate">
                <a:avLst>
                  <a:gd name="adj" fmla="val 42775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1539" tIns="30770" rIns="61539" bIns="30770" anchor="ctr"/>
              <a:lstStyle/>
              <a:p>
                <a:pPr defTabSz="615950"/>
                <a:r>
                  <a:rPr lang="en-US" sz="1200" b="1">
                    <a:solidFill>
                      <a:srgbClr val="000000"/>
                    </a:solidFill>
                  </a:rPr>
                  <a:t>              National </a:t>
                </a:r>
              </a:p>
              <a:p>
                <a:pPr defTabSz="615950"/>
                <a:r>
                  <a:rPr lang="en-US" sz="1200" b="1">
                    <a:solidFill>
                      <a:srgbClr val="000000"/>
                    </a:solidFill>
                  </a:rPr>
                  <a:t>              Petroleum</a:t>
                </a:r>
              </a:p>
              <a:p>
                <a:pPr defTabSz="615950"/>
                <a:r>
                  <a:rPr lang="en-US" sz="1200" b="1">
                    <a:solidFill>
                      <a:srgbClr val="000000"/>
                    </a:solidFill>
                  </a:rPr>
                  <a:t>              Policy 1975</a:t>
                </a:r>
              </a:p>
            </p:txBody>
          </p:sp>
          <p:sp>
            <p:nvSpPr>
              <p:cNvPr id="56334" name="AutoShape 9"/>
              <p:cNvSpPr>
                <a:spLocks noChangeArrowheads="1"/>
              </p:cNvSpPr>
              <p:nvPr/>
            </p:nvSpPr>
            <p:spPr bwMode="auto">
              <a:xfrm>
                <a:off x="348" y="1008"/>
                <a:ext cx="904" cy="654"/>
              </a:xfrm>
              <a:prstGeom prst="homePlate">
                <a:avLst>
                  <a:gd name="adj" fmla="val 3455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1539" tIns="30770" rIns="61539" bIns="30770" anchor="ctr"/>
              <a:lstStyle/>
              <a:p>
                <a:pPr algn="ctr" defTabSz="615950"/>
                <a:r>
                  <a:rPr lang="en-US" sz="1200" b="1">
                    <a:solidFill>
                      <a:srgbClr val="000000"/>
                    </a:solidFill>
                  </a:rPr>
                  <a:t>Petroleum</a:t>
                </a:r>
              </a:p>
              <a:p>
                <a:pPr algn="ctr" defTabSz="615950"/>
                <a:r>
                  <a:rPr lang="en-US" sz="1200" b="1">
                    <a:solidFill>
                      <a:srgbClr val="000000"/>
                    </a:solidFill>
                  </a:rPr>
                  <a:t>Development</a:t>
                </a:r>
              </a:p>
              <a:p>
                <a:pPr algn="ctr" defTabSz="615950"/>
                <a:r>
                  <a:rPr lang="en-US" sz="1200" b="1">
                    <a:solidFill>
                      <a:srgbClr val="000000"/>
                    </a:solidFill>
                  </a:rPr>
                  <a:t>Act 1974 </a:t>
                </a:r>
              </a:p>
            </p:txBody>
          </p:sp>
          <p:sp>
            <p:nvSpPr>
              <p:cNvPr id="56335" name="Text Box 10"/>
              <p:cNvSpPr txBox="1">
                <a:spLocks noChangeArrowheads="1"/>
              </p:cNvSpPr>
              <p:nvPr/>
            </p:nvSpPr>
            <p:spPr bwMode="auto">
              <a:xfrm>
                <a:off x="300" y="1776"/>
                <a:ext cx="818" cy="1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1539" tIns="30770" rIns="61539" bIns="30770">
                <a:spAutoFit/>
              </a:bodyPr>
              <a:lstStyle/>
              <a:p>
                <a:pPr marL="114300" indent="-114300" defTabSz="615950">
                  <a:spcBef>
                    <a:spcPct val="50000"/>
                  </a:spcBef>
                  <a:buFontTx/>
                  <a:buChar char="•"/>
                </a:pPr>
                <a:r>
                  <a:rPr lang="en-US" sz="1400">
                    <a:solidFill>
                      <a:srgbClr val="000000"/>
                    </a:solidFill>
                  </a:rPr>
                  <a:t>Vested on PETRONAS the exclusive rights to explore,       develop and produce petroleum resources of Malaysia</a:t>
                </a:r>
              </a:p>
            </p:txBody>
          </p:sp>
          <p:sp>
            <p:nvSpPr>
              <p:cNvPr id="56336" name="Text Box 11"/>
              <p:cNvSpPr txBox="1">
                <a:spLocks noChangeArrowheads="1"/>
              </p:cNvSpPr>
              <p:nvPr/>
            </p:nvSpPr>
            <p:spPr bwMode="auto">
              <a:xfrm>
                <a:off x="1116" y="1776"/>
                <a:ext cx="817" cy="1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1539" tIns="30770" rIns="61539" bIns="30770">
                <a:spAutoFit/>
              </a:bodyPr>
              <a:lstStyle/>
              <a:p>
                <a:pPr marL="114300" indent="-114300" defTabSz="615950">
                  <a:spcBef>
                    <a:spcPct val="50000"/>
                  </a:spcBef>
                  <a:buFontTx/>
                  <a:buChar char="•"/>
                </a:pPr>
                <a:r>
                  <a:rPr lang="en-US" sz="1400">
                    <a:solidFill>
                      <a:srgbClr val="000000"/>
                    </a:solidFill>
                  </a:rPr>
                  <a:t>To regulate downstream oil &amp; gas industry via the Petroleum Regulations 1974</a:t>
                </a:r>
              </a:p>
            </p:txBody>
          </p:sp>
          <p:sp>
            <p:nvSpPr>
              <p:cNvPr id="56337" name="Text Box 12"/>
              <p:cNvSpPr txBox="1">
                <a:spLocks noChangeArrowheads="1"/>
              </p:cNvSpPr>
              <p:nvPr/>
            </p:nvSpPr>
            <p:spPr bwMode="auto">
              <a:xfrm>
                <a:off x="2796" y="1728"/>
                <a:ext cx="817" cy="1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1539" tIns="30770" rIns="61539" bIns="30770">
                <a:spAutoFit/>
              </a:bodyPr>
              <a:lstStyle/>
              <a:p>
                <a:pPr marL="114300" indent="-114300" defTabSz="615950">
                  <a:spcBef>
                    <a:spcPct val="50000"/>
                  </a:spcBef>
                  <a:buFontTx/>
                  <a:buChar char="•"/>
                </a:pPr>
                <a:r>
                  <a:rPr lang="en-US" sz="1400">
                    <a:solidFill>
                      <a:srgbClr val="000000"/>
                    </a:solidFill>
                  </a:rPr>
                  <a:t>To prolong lifespan of Malaysia’s oil reserves for future security &amp; stability of oil supply</a:t>
                </a:r>
              </a:p>
            </p:txBody>
          </p:sp>
          <p:sp>
            <p:nvSpPr>
              <p:cNvPr id="56338" name="Text Box 13"/>
              <p:cNvSpPr txBox="1">
                <a:spLocks noChangeArrowheads="1"/>
              </p:cNvSpPr>
              <p:nvPr/>
            </p:nvSpPr>
            <p:spPr bwMode="auto">
              <a:xfrm>
                <a:off x="3612" y="1728"/>
                <a:ext cx="890" cy="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1539" tIns="30770" rIns="61539" bIns="30770">
                <a:spAutoFit/>
              </a:bodyPr>
              <a:lstStyle/>
              <a:p>
                <a:pPr marL="114300" indent="-114300" defTabSz="615950">
                  <a:spcBef>
                    <a:spcPct val="50000"/>
                  </a:spcBef>
                  <a:buFontTx/>
                  <a:buChar char="•"/>
                </a:pPr>
                <a:r>
                  <a:rPr lang="en-US" sz="1400">
                    <a:solidFill>
                      <a:srgbClr val="000000"/>
                    </a:solidFill>
                  </a:rPr>
                  <a:t>To pursue balanced utilization of oil, gas, hydro and coal</a:t>
                </a:r>
              </a:p>
            </p:txBody>
          </p:sp>
          <p:sp>
            <p:nvSpPr>
              <p:cNvPr id="56339" name="Text Box 14"/>
              <p:cNvSpPr txBox="1">
                <a:spLocks noChangeArrowheads="1"/>
              </p:cNvSpPr>
              <p:nvPr/>
            </p:nvSpPr>
            <p:spPr bwMode="auto">
              <a:xfrm>
                <a:off x="4380" y="1728"/>
                <a:ext cx="906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1539" tIns="30770" rIns="61539" bIns="30770">
                <a:spAutoFit/>
              </a:bodyPr>
              <a:lstStyle/>
              <a:p>
                <a:pPr marL="114300" indent="-114300" defTabSz="615950">
                  <a:spcBef>
                    <a:spcPct val="50000"/>
                  </a:spcBef>
                  <a:buFontTx/>
                  <a:buChar char="•"/>
                </a:pPr>
                <a:r>
                  <a:rPr lang="en-US" sz="1400">
                    <a:solidFill>
                      <a:srgbClr val="000000"/>
                    </a:solidFill>
                  </a:rPr>
                  <a:t>Renewable Energy  included as the “fifth fuel” in energy supply mix</a:t>
                </a:r>
              </a:p>
            </p:txBody>
          </p:sp>
        </p:grpSp>
      </p:grpSp>
      <p:pic>
        <p:nvPicPr>
          <p:cNvPr id="56325" name="Picture 10" descr="Logo S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6248400"/>
            <a:ext cx="1981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20"/>
          <p:cNvSpPr txBox="1">
            <a:spLocks noChangeArrowheads="1"/>
          </p:cNvSpPr>
          <p:nvPr/>
        </p:nvSpPr>
        <p:spPr bwMode="auto">
          <a:xfrm>
            <a:off x="8281988" y="628173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ctrTitle"/>
          </p:nvPr>
        </p:nvSpPr>
        <p:spPr>
          <a:xfrm>
            <a:off x="857250" y="214313"/>
            <a:ext cx="7296150" cy="685800"/>
          </a:xfrm>
          <a:solidFill>
            <a:srgbClr val="C00000"/>
          </a:solidFill>
        </p:spPr>
        <p:txBody>
          <a:bodyPr/>
          <a:lstStyle/>
          <a:p>
            <a:r>
              <a:rPr lang="en-MY" sz="2400" b="1" smtClean="0">
                <a:solidFill>
                  <a:schemeClr val="bg1"/>
                </a:solidFill>
              </a:rPr>
              <a:t>Energy Efficiency Initiatives In Malaysia </a:t>
            </a:r>
            <a:endParaRPr lang="en-MY" sz="2400" smtClean="0">
              <a:solidFill>
                <a:schemeClr val="bg1"/>
              </a:solidFill>
            </a:endParaRPr>
          </a:p>
        </p:txBody>
      </p:sp>
      <p:sp>
        <p:nvSpPr>
          <p:cNvPr id="37891" name="Subtitle 2"/>
          <p:cNvSpPr>
            <a:spLocks noGrp="1"/>
          </p:cNvSpPr>
          <p:nvPr>
            <p:ph type="subTitle" idx="1"/>
          </p:nvPr>
        </p:nvSpPr>
        <p:spPr>
          <a:xfrm>
            <a:off x="428625" y="1000125"/>
            <a:ext cx="8715375" cy="3810000"/>
          </a:xfrm>
        </p:spPr>
        <p:txBody>
          <a:bodyPr>
            <a:noAutofit/>
          </a:bodyPr>
          <a:lstStyle/>
          <a:p>
            <a:pPr marL="623888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Energy efficiency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promotion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Seventh Malaysia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Plan (1996-2000)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23888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Malaysian </a:t>
            </a:r>
            <a:r>
              <a:rPr lang="en-US" sz="18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Industrial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Efficiency Improvement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(MIEEP) (1999)</a:t>
            </a:r>
            <a:endParaRPr lang="en-MY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23888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MY" sz="18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Fiscal incentives </a:t>
            </a:r>
            <a:r>
              <a:rPr lang="en-MY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EE (2001)</a:t>
            </a:r>
          </a:p>
          <a:p>
            <a:pPr marL="623888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MY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Development of </a:t>
            </a:r>
            <a:r>
              <a:rPr lang="en-MY" sz="18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Malaysian Standard </a:t>
            </a:r>
            <a:r>
              <a:rPr lang="en-MY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MS 1525 (2001)</a:t>
            </a:r>
          </a:p>
          <a:p>
            <a:pPr marL="623888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MY" sz="1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Capacity building </a:t>
            </a:r>
            <a:r>
              <a:rPr lang="en-MY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EE and DSM for key institutions (2002)</a:t>
            </a:r>
          </a:p>
          <a:p>
            <a:pPr marL="623888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MY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MY" sz="18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audit</a:t>
            </a:r>
            <a:r>
              <a:rPr lang="en-MY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government buildings (2002)</a:t>
            </a:r>
            <a:endParaRPr lang="en-MY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23888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MY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EE and RE in </a:t>
            </a:r>
            <a:r>
              <a:rPr lang="en-MY" sz="1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en-MY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curriculum and university courses (2002)</a:t>
            </a:r>
          </a:p>
          <a:p>
            <a:pPr marL="623888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MY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Energy efficient </a:t>
            </a:r>
            <a:r>
              <a:rPr lang="en-MY" sz="18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building demonstration </a:t>
            </a:r>
            <a:r>
              <a:rPr lang="en-MY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projects (2004) </a:t>
            </a:r>
          </a:p>
          <a:p>
            <a:pPr marL="623888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MY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Development of EE </a:t>
            </a:r>
            <a:r>
              <a:rPr lang="en-MY" sz="1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guidelines</a:t>
            </a:r>
            <a:r>
              <a:rPr lang="en-MY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for Malaysian industries (2006)</a:t>
            </a:r>
          </a:p>
          <a:p>
            <a:pPr marL="623888" lvl="2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Efficient Management Of Electrical Energy </a:t>
            </a:r>
            <a:r>
              <a:rPr lang="en-US" sz="18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Regulations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(2008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623888" lvl="2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Green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Building Index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(GBI) (2009)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23888" lvl="2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EE rating and </a:t>
            </a:r>
            <a:r>
              <a:rPr lang="en-US" sz="18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labelling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(2009)</a:t>
            </a:r>
          </a:p>
          <a:p>
            <a:pPr marL="623888" lvl="2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Green Technology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Financing Scheme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(2010)</a:t>
            </a:r>
          </a:p>
          <a:p>
            <a:pPr marL="623888" lvl="2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EE equipment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rebate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scheme (2011)</a:t>
            </a:r>
          </a:p>
          <a:p>
            <a:pPr marL="623888" lvl="2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Minimum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energy performance standards </a:t>
            </a:r>
            <a:r>
              <a:rPr lang="en-US" sz="18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(MEPS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regulations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(2013)</a:t>
            </a:r>
          </a:p>
          <a:p>
            <a:pPr marL="623888" lvl="2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Incentive-based tariff 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regulation </a:t>
            </a:r>
            <a:r>
              <a:rPr lang="en-US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(2014)</a:t>
            </a:r>
          </a:p>
          <a:p>
            <a:pPr marL="623888" lvl="2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5% energy reduction target for </a:t>
            </a:r>
            <a:r>
              <a:rPr lang="en-US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government buildings (2014)</a:t>
            </a:r>
            <a:endParaRPr lang="en-US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23888" lvl="2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23888" lvl="2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23888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MY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en-MY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MY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23888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MY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23888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23888" indent="-280988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  <a:defRPr/>
            </a:pP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6" name="Picture 10" descr="Logo S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850" y="6396038"/>
            <a:ext cx="14573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Malaysia (Xth APEC-Tsukuba Conference 2016)</a:t>
            </a:r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2159</TotalTime>
  <Words>1263</Words>
  <Application>Microsoft Office PowerPoint</Application>
  <PresentationFormat>On-screen Show (4:3)</PresentationFormat>
  <Paragraphs>220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Office Theme</vt:lpstr>
      <vt:lpstr>Apex</vt:lpstr>
      <vt:lpstr>Flow</vt:lpstr>
      <vt:lpstr>1_Flow</vt:lpstr>
      <vt:lpstr>Concourse</vt:lpstr>
      <vt:lpstr>Slide 1</vt:lpstr>
      <vt:lpstr>Slide 2</vt:lpstr>
      <vt:lpstr>Slide 3</vt:lpstr>
      <vt:lpstr>Slide 4</vt:lpstr>
      <vt:lpstr>Slide 5</vt:lpstr>
      <vt:lpstr>Energy Supply and Demand</vt:lpstr>
      <vt:lpstr>Slide 7</vt:lpstr>
      <vt:lpstr>Energy Efficiency In Malaysia’s Key Energy Policies</vt:lpstr>
      <vt:lpstr>Energy Efficiency Initiatives In Malaysia </vt:lpstr>
      <vt:lpstr>Malaysia’s Final Energy Intensity</vt:lpstr>
      <vt:lpstr>Malaysia’s Electricity Intensity</vt:lpstr>
      <vt:lpstr>Heavily subsidised gas price does not make EE attractive</vt:lpstr>
      <vt:lpstr>Gradual move towards market pricing of gas and electricity</vt:lpstr>
      <vt:lpstr>Electricity Tariff Comparison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STEM CAMPS</vt:lpstr>
      <vt:lpstr>Slide 34</vt:lpstr>
      <vt:lpstr>Slide 35</vt:lpstr>
      <vt:lpstr>Slide 36</vt:lpstr>
      <vt:lpstr>Slide 37</vt:lpstr>
      <vt:lpstr>The main objective of KLESF is to stimulate students' interest in Science, Technology, Engineering and Mathematic (STEM) and encourage them to pursue future ..</vt:lpstr>
      <vt:lpstr>Slide 39</vt:lpstr>
      <vt:lpstr>Slide 40</vt:lpstr>
      <vt:lpstr>Slide 41</vt:lpstr>
      <vt:lpstr>Slide 42</vt:lpstr>
      <vt:lpstr>Slide 43</vt:lpstr>
      <vt:lpstr>‘MAGIC OF SCIENCE’ ROADSHOW TECH-DOME PENANG inspiring innovation</vt:lpstr>
      <vt:lpstr>Slide 45</vt:lpstr>
      <vt:lpstr>SEAMEO Borderless School Project</vt:lpstr>
      <vt:lpstr>Slide 47</vt:lpstr>
      <vt:lpstr>Regular course April 2016 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SuhaidahTahir</dc:creator>
  <cp:lastModifiedBy>SuhaidahTahir</cp:lastModifiedBy>
  <cp:revision>115</cp:revision>
  <dcterms:created xsi:type="dcterms:W3CDTF">2016-02-11T12:38:35Z</dcterms:created>
  <dcterms:modified xsi:type="dcterms:W3CDTF">2016-02-18T06:20:38Z</dcterms:modified>
</cp:coreProperties>
</file>